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docx" ContentType="application/vnd.openxmlformats-officedocument.wordprocessingml.document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76" r:id="rId1"/>
  </p:sldMasterIdLst>
  <p:notesMasterIdLst>
    <p:notesMasterId r:id="rId44"/>
  </p:notesMasterIdLst>
  <p:handoutMasterIdLst>
    <p:handoutMasterId r:id="rId45"/>
  </p:handoutMasterIdLst>
  <p:sldIdLst>
    <p:sldId id="361" r:id="rId2"/>
    <p:sldId id="362" r:id="rId3"/>
    <p:sldId id="405" r:id="rId4"/>
    <p:sldId id="349" r:id="rId5"/>
    <p:sldId id="265" r:id="rId6"/>
    <p:sldId id="348" r:id="rId7"/>
    <p:sldId id="377" r:id="rId8"/>
    <p:sldId id="353" r:id="rId9"/>
    <p:sldId id="390" r:id="rId10"/>
    <p:sldId id="408" r:id="rId11"/>
    <p:sldId id="372" r:id="rId12"/>
    <p:sldId id="409" r:id="rId13"/>
    <p:sldId id="332" r:id="rId14"/>
    <p:sldId id="386" r:id="rId15"/>
    <p:sldId id="378" r:id="rId16"/>
    <p:sldId id="423" r:id="rId17"/>
    <p:sldId id="341" r:id="rId18"/>
    <p:sldId id="370" r:id="rId19"/>
    <p:sldId id="403" r:id="rId20"/>
    <p:sldId id="419" r:id="rId21"/>
    <p:sldId id="385" r:id="rId22"/>
    <p:sldId id="418" r:id="rId23"/>
    <p:sldId id="371" r:id="rId24"/>
    <p:sldId id="364" r:id="rId25"/>
    <p:sldId id="402" r:id="rId26"/>
    <p:sldId id="389" r:id="rId27"/>
    <p:sldId id="392" r:id="rId28"/>
    <p:sldId id="416" r:id="rId29"/>
    <p:sldId id="388" r:id="rId30"/>
    <p:sldId id="414" r:id="rId31"/>
    <p:sldId id="410" r:id="rId32"/>
    <p:sldId id="413" r:id="rId33"/>
    <p:sldId id="412" r:id="rId34"/>
    <p:sldId id="393" r:id="rId35"/>
    <p:sldId id="417" r:id="rId36"/>
    <p:sldId id="407" r:id="rId37"/>
    <p:sldId id="420" r:id="rId38"/>
    <p:sldId id="421" r:id="rId39"/>
    <p:sldId id="422" r:id="rId40"/>
    <p:sldId id="406" r:id="rId41"/>
    <p:sldId id="415" r:id="rId42"/>
    <p:sldId id="291" r:id="rId43"/>
  </p:sldIdLst>
  <p:sldSz cx="9144000" cy="6858000" type="overhead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FDF8E50A-EC79-4E90-8959-F0F544F9C748}">
          <p14:sldIdLst>
            <p14:sldId id="361"/>
            <p14:sldId id="362"/>
            <p14:sldId id="405"/>
            <p14:sldId id="349"/>
            <p14:sldId id="265"/>
            <p14:sldId id="348"/>
            <p14:sldId id="377"/>
            <p14:sldId id="353"/>
            <p14:sldId id="390"/>
            <p14:sldId id="408"/>
            <p14:sldId id="372"/>
            <p14:sldId id="409"/>
            <p14:sldId id="332"/>
            <p14:sldId id="386"/>
            <p14:sldId id="378"/>
            <p14:sldId id="423"/>
            <p14:sldId id="341"/>
            <p14:sldId id="370"/>
            <p14:sldId id="403"/>
            <p14:sldId id="419"/>
            <p14:sldId id="385"/>
            <p14:sldId id="418"/>
            <p14:sldId id="371"/>
            <p14:sldId id="364"/>
            <p14:sldId id="402"/>
            <p14:sldId id="389"/>
            <p14:sldId id="392"/>
            <p14:sldId id="416"/>
            <p14:sldId id="388"/>
            <p14:sldId id="414"/>
            <p14:sldId id="410"/>
            <p14:sldId id="413"/>
            <p14:sldId id="412"/>
            <p14:sldId id="393"/>
            <p14:sldId id="417"/>
            <p14:sldId id="407"/>
            <p14:sldId id="420"/>
            <p14:sldId id="421"/>
            <p14:sldId id="422"/>
            <p14:sldId id="406"/>
            <p14:sldId id="415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80"/>
    <a:srgbClr val="003399"/>
    <a:srgbClr val="66FFCC"/>
    <a:srgbClr val="009900"/>
    <a:srgbClr val="FF9966"/>
    <a:srgbClr val="33669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38" autoAdjust="0"/>
    <p:restoredTop sz="94610" autoAdjust="0"/>
  </p:normalViewPr>
  <p:slideViewPr>
    <p:cSldViewPr>
      <p:cViewPr>
        <p:scale>
          <a:sx n="54" d="100"/>
          <a:sy n="54" d="100"/>
        </p:scale>
        <p:origin x="1912" y="5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E9105B7B-D0D8-4EFC-AEEE-A2A6D91EC23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533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88AC141-857A-4716-A514-C5E91A1B009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3789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342900" indent="-3429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342900" indent="1143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342900" indent="5715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342900" indent="10287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342900" indent="14859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F8D34767-A633-4BEB-B9ED-1999C831A27B}" type="slidenum">
              <a:rPr kumimoji="0" lang="hu-HU" altLang="hu-HU" smtClean="0"/>
              <a:pPr>
                <a:spcBef>
                  <a:spcPct val="0"/>
                </a:spcBef>
              </a:pPr>
              <a:t>1</a:t>
            </a:fld>
            <a:endParaRPr kumimoji="0" lang="hu-HU" altLang="hu-HU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564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219E1270-0A78-4123-93BD-D45A415DE579}" type="slidenum">
              <a:rPr kumimoji="0" lang="hu-HU" altLang="hu-HU" smtClean="0"/>
              <a:pPr>
                <a:spcBef>
                  <a:spcPct val="0"/>
                </a:spcBef>
              </a:pPr>
              <a:t>34</a:t>
            </a:fld>
            <a:endParaRPr kumimoji="0" lang="hu-HU" altLang="hu-HU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81781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219E1270-0A78-4123-93BD-D45A415DE579}" type="slidenum">
              <a:rPr kumimoji="0" lang="hu-HU" altLang="hu-HU" smtClean="0"/>
              <a:pPr>
                <a:spcBef>
                  <a:spcPct val="0"/>
                </a:spcBef>
              </a:pPr>
              <a:t>26</a:t>
            </a:fld>
            <a:endParaRPr kumimoji="0" lang="hu-HU" altLang="hu-HU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72902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219E1270-0A78-4123-93BD-D45A415DE579}" type="slidenum">
              <a:rPr kumimoji="0" lang="hu-HU" altLang="hu-HU" smtClean="0"/>
              <a:pPr>
                <a:spcBef>
                  <a:spcPct val="0"/>
                </a:spcBef>
              </a:pPr>
              <a:t>27</a:t>
            </a:fld>
            <a:endParaRPr kumimoji="0" lang="hu-HU" altLang="hu-HU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3354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219E1270-0A78-4123-93BD-D45A415DE579}" type="slidenum">
              <a:rPr kumimoji="0" lang="hu-HU" altLang="hu-HU" smtClean="0"/>
              <a:pPr>
                <a:spcBef>
                  <a:spcPct val="0"/>
                </a:spcBef>
              </a:pPr>
              <a:t>28</a:t>
            </a:fld>
            <a:endParaRPr kumimoji="0" lang="hu-HU" altLang="hu-HU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10087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219E1270-0A78-4123-93BD-D45A415DE579}" type="slidenum">
              <a:rPr kumimoji="0" lang="hu-HU" altLang="hu-HU" smtClean="0"/>
              <a:pPr>
                <a:spcBef>
                  <a:spcPct val="0"/>
                </a:spcBef>
              </a:pPr>
              <a:t>29</a:t>
            </a:fld>
            <a:endParaRPr kumimoji="0" lang="hu-HU" altLang="hu-HU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99700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219E1270-0A78-4123-93BD-D45A415DE579}" type="slidenum">
              <a:rPr kumimoji="0" lang="hu-HU" altLang="hu-HU" smtClean="0"/>
              <a:pPr>
                <a:spcBef>
                  <a:spcPct val="0"/>
                </a:spcBef>
              </a:pPr>
              <a:t>30</a:t>
            </a:fld>
            <a:endParaRPr kumimoji="0" lang="hu-HU" altLang="hu-HU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80405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219E1270-0A78-4123-93BD-D45A415DE579}" type="slidenum">
              <a:rPr kumimoji="0" lang="hu-HU" altLang="hu-HU" smtClean="0"/>
              <a:pPr>
                <a:spcBef>
                  <a:spcPct val="0"/>
                </a:spcBef>
              </a:pPr>
              <a:t>31</a:t>
            </a:fld>
            <a:endParaRPr kumimoji="0" lang="hu-HU" altLang="hu-HU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66832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219E1270-0A78-4123-93BD-D45A415DE579}" type="slidenum">
              <a:rPr kumimoji="0" lang="hu-HU" altLang="hu-HU" smtClean="0"/>
              <a:pPr>
                <a:spcBef>
                  <a:spcPct val="0"/>
                </a:spcBef>
              </a:pPr>
              <a:t>32</a:t>
            </a:fld>
            <a:endParaRPr kumimoji="0" lang="hu-HU" altLang="hu-HU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05192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219E1270-0A78-4123-93BD-D45A415DE579}" type="slidenum">
              <a:rPr kumimoji="0" lang="hu-HU" altLang="hu-HU" smtClean="0"/>
              <a:pPr>
                <a:spcBef>
                  <a:spcPct val="0"/>
                </a:spcBef>
              </a:pPr>
              <a:t>33</a:t>
            </a:fld>
            <a:endParaRPr kumimoji="0" lang="hu-HU" altLang="hu-HU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92623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F0EAF47-6B46-4011-854F-684A0FFCBC48}" type="datetime1">
              <a:rPr lang="hu-HU" smtClean="0"/>
              <a:t>2022. 11. 10.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0A081C0-4E17-4D6A-9D08-4EC1A5B42D7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437709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A2226F-213B-4E48-9EEC-E06BF06284A4}" type="datetime1">
              <a:rPr lang="hu-HU" smtClean="0"/>
              <a:t>2022. 11. 10.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8FA61-9689-4DD1-86D7-81A4BEA670B9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248972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A2226F-213B-4E48-9EEC-E06BF06284A4}" type="datetime1">
              <a:rPr lang="hu-HU" smtClean="0"/>
              <a:t>2022. 11. 10.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8FA61-9689-4DD1-86D7-81A4BEA670B9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021013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2CF5E-B69C-4454-BB46-A5E24F83CE32}" type="datetime1">
              <a:rPr lang="hu-HU" smtClean="0"/>
              <a:t>2022. 11. 10.</a:t>
            </a:fld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F59F4-AD10-4757-BF8A-7D624D7D502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3479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5BE59-2709-4624-BD66-5A1FC864E828}" type="datetime1">
              <a:rPr lang="hu-HU" smtClean="0"/>
              <a:t>2022. 11. 10.</a:t>
            </a:fld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6DF98-6694-496A-8DF4-8CFD1D083C4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1604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A2226F-213B-4E48-9EEC-E06BF06284A4}" type="datetime1">
              <a:rPr lang="hu-HU" smtClean="0"/>
              <a:t>2022. 11. 10.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8FA61-9689-4DD1-86D7-81A4BEA670B9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594679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A043FD6-7497-4605-9918-9A5CA9F809E8}" type="datetime1">
              <a:rPr lang="hu-HU" smtClean="0"/>
              <a:t>2022. 11. 10.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4415802-7440-4061-9461-286DCBC65D16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51096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A2226F-213B-4E48-9EEC-E06BF06284A4}" type="datetime1">
              <a:rPr lang="hu-HU" smtClean="0"/>
              <a:t>2022. 11. 10.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8FA61-9689-4DD1-86D7-81A4BEA670B9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684282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A2226F-213B-4E48-9EEC-E06BF06284A4}" type="datetime1">
              <a:rPr lang="hu-HU" smtClean="0"/>
              <a:t>2022. 11. 10.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8FA61-9689-4DD1-86D7-81A4BEA670B9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034580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A1371C-8D46-4930-ABBB-C8E8FF14B587}" type="datetime1">
              <a:rPr lang="hu-HU" smtClean="0"/>
              <a:t>2022. 11. 10.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A7E1C5-B288-4832-8D8F-554FABB0F721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8511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AA3402-C1C8-45FE-89D0-E7B4BD2EAF94}" type="datetime1">
              <a:rPr lang="hu-HU" smtClean="0"/>
              <a:t>2022. 11. 10.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D74D4-D5C3-448D-8EC7-E4204071E33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80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0A2226F-213B-4E48-9EEC-E06BF06284A4}" type="datetime1">
              <a:rPr lang="hu-HU" smtClean="0"/>
              <a:t>2022. 11. 10.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C98FA61-9689-4DD1-86D7-81A4BEA670B9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4141852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0A2226F-213B-4E48-9EEC-E06BF06284A4}" type="datetime1">
              <a:rPr lang="hu-HU" smtClean="0"/>
              <a:t>2022. 11. 10.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C98FA61-9689-4DD1-86D7-81A4BEA670B9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1207635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0A2226F-213B-4E48-9EEC-E06BF06284A4}" type="datetime1">
              <a:rPr lang="hu-HU" smtClean="0"/>
              <a:t>2022. 11. 10.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C98FA61-9689-4DD1-86D7-81A4BEA670B9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3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7" r:id="rId1"/>
    <p:sldLayoutId id="2147484378" r:id="rId2"/>
    <p:sldLayoutId id="2147484379" r:id="rId3"/>
    <p:sldLayoutId id="2147484380" r:id="rId4"/>
    <p:sldLayoutId id="2147484381" r:id="rId5"/>
    <p:sldLayoutId id="2147484382" r:id="rId6"/>
    <p:sldLayoutId id="2147484383" r:id="rId7"/>
    <p:sldLayoutId id="2147484384" r:id="rId8"/>
    <p:sldLayoutId id="2147484385" r:id="rId9"/>
    <p:sldLayoutId id="2147484386" r:id="rId10"/>
    <p:sldLayoutId id="2147484387" r:id="rId11"/>
    <p:sldLayoutId id="2147484388" r:id="rId12"/>
    <p:sldLayoutId id="2147484389" r:id="rId13"/>
  </p:sldLayoutIdLst>
  <p:hf sldNum="0"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1368">
          <p15:clr>
            <a:srgbClr val="F26B43"/>
          </p15:clr>
        </p15:guide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899591" y="1052735"/>
            <a:ext cx="7416825" cy="2160241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hu-HU" sz="3600" b="1" i="1" dirty="0" err="1">
                <a:solidFill>
                  <a:srgbClr val="0070C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Közmeghallgatás</a:t>
            </a:r>
            <a:r>
              <a:rPr lang="hu-HU" sz="3600" b="1" i="1" dirty="0">
                <a:solidFill>
                  <a:srgbClr val="0070C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br>
              <a:rPr lang="hu-HU" sz="3600" b="1" i="1" dirty="0">
                <a:solidFill>
                  <a:srgbClr val="0070C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3600" b="1" i="1" dirty="0">
                <a:solidFill>
                  <a:srgbClr val="0070C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        		Öttevény	  							2022. </a:t>
            </a:r>
            <a:r>
              <a:rPr lang="hu-HU" sz="3600" b="1" i="1" dirty="0" err="1">
                <a:solidFill>
                  <a:srgbClr val="0070C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NOVember</a:t>
            </a:r>
            <a:r>
              <a:rPr lang="hu-HU" sz="3600" b="1" i="1" dirty="0">
                <a:solidFill>
                  <a:srgbClr val="0070C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10. </a:t>
            </a:r>
            <a:br>
              <a:rPr lang="hu-HU" sz="3600" b="1" i="1" dirty="0">
                <a:solidFill>
                  <a:srgbClr val="0070C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3600" b="1" i="1" dirty="0">
                <a:solidFill>
                  <a:srgbClr val="0070C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							18.30 óra</a:t>
            </a:r>
          </a:p>
        </p:txBody>
      </p:sp>
      <p:sp>
        <p:nvSpPr>
          <p:cNvPr id="4" name="Téglalap 3"/>
          <p:cNvSpPr/>
          <p:nvPr/>
        </p:nvSpPr>
        <p:spPr>
          <a:xfrm>
            <a:off x="3779912" y="3328950"/>
            <a:ext cx="3960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hu-HU" altLang="hu-HU" sz="3200" b="1" i="1" dirty="0">
                <a:solidFill>
                  <a:srgbClr val="0033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Sok- sok szeretettel köszöntöm  </a:t>
            </a:r>
          </a:p>
          <a:p>
            <a:pPr algn="ctr" eaLnBrk="1" hangingPunct="1"/>
            <a:r>
              <a:rPr lang="hu-HU" altLang="hu-HU" sz="3200" b="1" i="1" dirty="0">
                <a:solidFill>
                  <a:srgbClr val="0033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ÖNÖKET !</a:t>
            </a:r>
          </a:p>
        </p:txBody>
      </p:sp>
      <p:sp>
        <p:nvSpPr>
          <p:cNvPr id="11" name="Szövegdoboz 1"/>
          <p:cNvSpPr txBox="1">
            <a:spLocks noChangeArrowheads="1"/>
          </p:cNvSpPr>
          <p:nvPr/>
        </p:nvSpPr>
        <p:spPr bwMode="auto">
          <a:xfrm>
            <a:off x="6372200" y="5014585"/>
            <a:ext cx="235032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b="1" i="1" dirty="0">
                <a:solidFill>
                  <a:srgbClr val="0033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Dr. </a:t>
            </a:r>
            <a:r>
              <a:rPr lang="hu-HU" altLang="hu-HU" sz="2000" b="1" i="1" dirty="0" err="1">
                <a:solidFill>
                  <a:srgbClr val="0033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Bider</a:t>
            </a:r>
            <a:r>
              <a:rPr lang="hu-HU" altLang="hu-HU" sz="2000" b="1" i="1" dirty="0">
                <a:solidFill>
                  <a:srgbClr val="0033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Zsolt polgármester</a:t>
            </a:r>
          </a:p>
        </p:txBody>
      </p:sp>
      <p:pic>
        <p:nvPicPr>
          <p:cNvPr id="7" name="Kép 6" descr="D:\Öttevény\image00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1959" y="3212976"/>
            <a:ext cx="2736304" cy="3600400"/>
          </a:xfrm>
          <a:prstGeom prst="roundRect">
            <a:avLst>
              <a:gd name="adj" fmla="val 12393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00064646"/>
      </p:ext>
    </p:extLst>
  </p:cSld>
  <p:clrMapOvr>
    <a:masterClrMapping/>
  </p:clrMapOvr>
  <p:transition spd="slow" advTm="163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9079"/>
            <a:ext cx="3744416" cy="7679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4800" b="1" i="1" dirty="0">
                <a:solidFill>
                  <a:srgbClr val="C00000"/>
                </a:solidFill>
                <a:latin typeface="+mn-lt"/>
              </a:rPr>
              <a:t>Egyesületek </a:t>
            </a:r>
          </a:p>
        </p:txBody>
      </p:sp>
      <p:sp>
        <p:nvSpPr>
          <p:cNvPr id="46085" name="Szövegdoboz 10"/>
          <p:cNvSpPr txBox="1">
            <a:spLocks noChangeArrowheads="1"/>
          </p:cNvSpPr>
          <p:nvPr/>
        </p:nvSpPr>
        <p:spPr bwMode="auto">
          <a:xfrm>
            <a:off x="3849481" y="3140968"/>
            <a:ext cx="522007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sz="2800" b="1" dirty="0">
                <a:solidFill>
                  <a:srgbClr val="003399"/>
                </a:solidFill>
              </a:rPr>
              <a:t>Helyi sportegyesületeken keresztül támogatjuk a sportolni vágyó polgártársainkat is.</a:t>
            </a:r>
            <a:endParaRPr lang="hu-HU" altLang="hu-HU" sz="2800" b="1" dirty="0">
              <a:solidFill>
                <a:srgbClr val="003399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600828" y="5229200"/>
            <a:ext cx="45431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hu-HU" sz="2800" b="1" i="1" dirty="0">
                <a:solidFill>
                  <a:srgbClr val="003399"/>
                </a:solidFill>
              </a:rPr>
              <a:t>Az önkormányzat minden a faluba hozott 1000 Ft-hoz tegyen hozzá 250-300 Ft-ot!</a:t>
            </a:r>
            <a:endParaRPr lang="hu-HU" sz="2400" b="1" i="1" dirty="0">
              <a:solidFill>
                <a:srgbClr val="003399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307390D-0743-D712-391B-B298EBCCEB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90"/>
          <a:stretch/>
        </p:blipFill>
        <p:spPr>
          <a:xfrm>
            <a:off x="683568" y="903271"/>
            <a:ext cx="3312368" cy="198022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ABFC6938-AED2-4C01-B026-71E8D5527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903271"/>
            <a:ext cx="504056" cy="47350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5DB493A-6DFB-AB8C-BB08-5C2609DA50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017573"/>
            <a:ext cx="2880320" cy="3840427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D0243C91-89CA-0B2D-C1B6-3E3C64DCA3A8}"/>
              </a:ext>
            </a:extLst>
          </p:cNvPr>
          <p:cNvSpPr txBox="1"/>
          <p:nvPr/>
        </p:nvSpPr>
        <p:spPr>
          <a:xfrm>
            <a:off x="4227725" y="816858"/>
            <a:ext cx="484523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i="1" dirty="0">
                <a:solidFill>
                  <a:srgbClr val="003399"/>
                </a:solidFill>
              </a:rPr>
              <a:t>Öttevényi Kavalkád Szabadidő </a:t>
            </a:r>
          </a:p>
          <a:p>
            <a:r>
              <a:rPr lang="hu-HU" sz="2800" b="1" i="1" dirty="0">
                <a:solidFill>
                  <a:srgbClr val="003399"/>
                </a:solidFill>
              </a:rPr>
              <a:t>és Sportegyesület</a:t>
            </a:r>
          </a:p>
          <a:p>
            <a:endParaRPr lang="hu-HU" sz="2800" b="1" i="1" dirty="0">
              <a:solidFill>
                <a:srgbClr val="003399"/>
              </a:solidFill>
            </a:endParaRPr>
          </a:p>
          <a:p>
            <a:r>
              <a:rPr lang="hu-HU" sz="2800" b="1" i="1" dirty="0">
                <a:solidFill>
                  <a:srgbClr val="003399"/>
                </a:solidFill>
              </a:rPr>
              <a:t>Öttevényi Torna Club</a:t>
            </a:r>
            <a:endParaRPr lang="hu-HU" b="1" i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747888"/>
      </p:ext>
    </p:extLst>
  </p:cSld>
  <p:clrMapOvr>
    <a:masterClrMapping/>
  </p:clrMapOvr>
  <p:transition spd="slow" advTm="569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9079"/>
            <a:ext cx="3744416" cy="7679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4800" b="1" i="1" dirty="0">
                <a:solidFill>
                  <a:srgbClr val="C00000"/>
                </a:solidFill>
                <a:latin typeface="+mn-lt"/>
              </a:rPr>
              <a:t>Egyesületek </a:t>
            </a:r>
          </a:p>
        </p:txBody>
      </p:sp>
      <p:sp>
        <p:nvSpPr>
          <p:cNvPr id="46085" name="Szövegdoboz 10"/>
          <p:cNvSpPr txBox="1">
            <a:spLocks noChangeArrowheads="1"/>
          </p:cNvSpPr>
          <p:nvPr/>
        </p:nvSpPr>
        <p:spPr bwMode="auto">
          <a:xfrm>
            <a:off x="4192596" y="321141"/>
            <a:ext cx="522007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sz="4000" b="1" i="1" dirty="0">
                <a:solidFill>
                  <a:srgbClr val="003399"/>
                </a:solidFill>
                <a:latin typeface="+mn-lt"/>
              </a:rPr>
              <a:t>Istennek dicsőség, egymásnak segítség</a:t>
            </a:r>
            <a:endParaRPr lang="hu-HU" altLang="hu-HU" sz="3600" b="1" i="1" dirty="0">
              <a:solidFill>
                <a:srgbClr val="003399"/>
              </a:solidFill>
              <a:latin typeface="+mn-lt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0243C91-89CA-0B2D-C1B6-3E3C64DCA3A8}"/>
              </a:ext>
            </a:extLst>
          </p:cNvPr>
          <p:cNvSpPr txBox="1"/>
          <p:nvPr/>
        </p:nvSpPr>
        <p:spPr>
          <a:xfrm>
            <a:off x="4555222" y="4040037"/>
            <a:ext cx="4857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dirty="0">
                <a:solidFill>
                  <a:srgbClr val="003399"/>
                </a:solidFill>
              </a:rPr>
              <a:t>Öttevényi Község Önkéntes</a:t>
            </a:r>
          </a:p>
          <a:p>
            <a:r>
              <a:rPr lang="hu-HU" sz="2800" b="1" i="1" dirty="0">
                <a:solidFill>
                  <a:srgbClr val="003399"/>
                </a:solidFill>
              </a:rPr>
              <a:t>Tűzoltóegyesülete </a:t>
            </a:r>
          </a:p>
          <a:p>
            <a:endParaRPr lang="hu-HU" sz="2800" b="1" i="1" dirty="0">
              <a:solidFill>
                <a:srgbClr val="003399"/>
              </a:solidFill>
            </a:endParaRPr>
          </a:p>
          <a:p>
            <a:r>
              <a:rPr lang="hu-HU" sz="2800" b="1" i="1" dirty="0">
                <a:solidFill>
                  <a:srgbClr val="003399"/>
                </a:solidFill>
              </a:rPr>
              <a:t>Öttevényi Polgárőr Egyesület</a:t>
            </a:r>
            <a:endParaRPr lang="hu-HU" b="1" i="1" dirty="0">
              <a:solidFill>
                <a:srgbClr val="003399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A78C973-19DD-4408-DFAE-333FA8138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69" y="4437112"/>
            <a:ext cx="3839651" cy="2166441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A8B9404-5852-572C-A644-EAA7657610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8" r="7515" b="31863"/>
          <a:stretch/>
        </p:blipFill>
        <p:spPr>
          <a:xfrm>
            <a:off x="683568" y="1666728"/>
            <a:ext cx="5164938" cy="226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33617"/>
      </p:ext>
    </p:extLst>
  </p:cSld>
  <p:clrMapOvr>
    <a:masterClrMapping/>
  </p:clrMapOvr>
  <p:transition spd="slow" advTm="569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"/>
            <a:ext cx="8388424" cy="75850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4400" b="1" i="1" dirty="0">
                <a:solidFill>
                  <a:srgbClr val="C00000"/>
                </a:solidFill>
                <a:latin typeface="+mn-lt"/>
              </a:rPr>
              <a:t>Civil szervezetek </a:t>
            </a:r>
          </a:p>
        </p:txBody>
      </p:sp>
      <p:pic>
        <p:nvPicPr>
          <p:cNvPr id="1026" name="Picture 2" descr="http://www.piliscentrum.hu/wp-content/uploads/1447243961.jpg?x930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087776"/>
            <a:ext cx="1739230" cy="173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9969D72-B0EB-10FD-56C2-3FA48FA46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13" y="3409213"/>
            <a:ext cx="2453168" cy="1656184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8F45DFA9-E9B1-3167-1C62-CB6A4970B985}"/>
              </a:ext>
            </a:extLst>
          </p:cNvPr>
          <p:cNvSpPr txBox="1"/>
          <p:nvPr/>
        </p:nvSpPr>
        <p:spPr>
          <a:xfrm>
            <a:off x="4881226" y="4603732"/>
            <a:ext cx="4294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>
                <a:solidFill>
                  <a:srgbClr val="003399"/>
                </a:solidFill>
              </a:rPr>
              <a:t>Öttevényi Kulturális Egyesület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D9E6AD2-4B40-6A56-FEC5-0F82E53D2C1D}"/>
              </a:ext>
            </a:extLst>
          </p:cNvPr>
          <p:cNvSpPr txBox="1"/>
          <p:nvPr/>
        </p:nvSpPr>
        <p:spPr>
          <a:xfrm>
            <a:off x="3200747" y="3229107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>
                <a:solidFill>
                  <a:srgbClr val="003399"/>
                </a:solidFill>
              </a:rPr>
              <a:t>Öttevényi Faluszépítő és Kulturális Egyesület</a:t>
            </a:r>
          </a:p>
          <a:p>
            <a:r>
              <a:rPr lang="hu-HU" sz="2400" b="1" i="1" dirty="0">
                <a:solidFill>
                  <a:srgbClr val="003399"/>
                </a:solidFill>
              </a:rPr>
              <a:t>Öttevényi Székely-Magyar Egyesület</a:t>
            </a:r>
          </a:p>
          <a:p>
            <a:r>
              <a:rPr lang="hu-HU" sz="2400" b="1" i="1" dirty="0">
                <a:solidFill>
                  <a:srgbClr val="003399"/>
                </a:solidFill>
              </a:rPr>
              <a:t>Vöröskereszt Öttevényi Szervezete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3F9A5A52-F32C-503A-F3BF-25E476867E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9" r="7065" b="14001"/>
          <a:stretch/>
        </p:blipFill>
        <p:spPr>
          <a:xfrm>
            <a:off x="665421" y="741376"/>
            <a:ext cx="4482643" cy="217196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45F39EF7-A699-640F-62EC-EAD9EF4A4A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22" b="15794"/>
          <a:stretch/>
        </p:blipFill>
        <p:spPr>
          <a:xfrm>
            <a:off x="608257" y="5087776"/>
            <a:ext cx="3849653" cy="150957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CD1D4AFB-7572-6638-5B8E-FC5CD059FE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40710" b="11531"/>
          <a:stretch/>
        </p:blipFill>
        <p:spPr>
          <a:xfrm>
            <a:off x="5238219" y="188640"/>
            <a:ext cx="3872880" cy="265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61828"/>
      </p:ext>
    </p:extLst>
  </p:cSld>
  <p:clrMapOvr>
    <a:masterClrMapping/>
  </p:clrMapOvr>
  <p:transition spd="slow" advTm="569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"/>
            <a:ext cx="8388424" cy="75850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4400" b="1" i="1" dirty="0">
                <a:solidFill>
                  <a:srgbClr val="C00000"/>
                </a:solidFill>
                <a:latin typeface="+mn-lt"/>
              </a:rPr>
              <a:t>Civil szervezetek 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8F45DFA9-E9B1-3167-1C62-CB6A4970B985}"/>
              </a:ext>
            </a:extLst>
          </p:cNvPr>
          <p:cNvSpPr txBox="1"/>
          <p:nvPr/>
        </p:nvSpPr>
        <p:spPr>
          <a:xfrm>
            <a:off x="467544" y="5541905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>
                <a:solidFill>
                  <a:srgbClr val="003399"/>
                </a:solidFill>
              </a:rPr>
              <a:t>Öttevényi Nyugdíjas és Polgári Egyesület</a:t>
            </a:r>
          </a:p>
          <a:p>
            <a:r>
              <a:rPr lang="hu-HU" sz="2400" b="1" i="1" dirty="0">
                <a:solidFill>
                  <a:srgbClr val="003399"/>
                </a:solidFill>
              </a:rPr>
              <a:t>Öttevény Ifjúságát összetartó Egyesület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D9E6AD2-4B40-6A56-FEC5-0F82E53D2C1D}"/>
              </a:ext>
            </a:extLst>
          </p:cNvPr>
          <p:cNvSpPr txBox="1"/>
          <p:nvPr/>
        </p:nvSpPr>
        <p:spPr>
          <a:xfrm>
            <a:off x="899592" y="3356992"/>
            <a:ext cx="482453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hu-HU" sz="3200" b="1" i="1" dirty="0">
                <a:solidFill>
                  <a:srgbClr val="003399"/>
                </a:solidFill>
              </a:rPr>
              <a:t>Őszidők Nyugdíjas Egyesület</a:t>
            </a:r>
          </a:p>
          <a:p>
            <a:r>
              <a:rPr lang="hu-HU" sz="3200" b="1" i="1" dirty="0">
                <a:solidFill>
                  <a:srgbClr val="003399"/>
                </a:solidFill>
              </a:rPr>
              <a:t>Kék Csillag Ifjúsági Klub</a:t>
            </a:r>
            <a:endParaRPr lang="hu-HU" sz="2400" b="1" i="1" dirty="0">
              <a:solidFill>
                <a:srgbClr val="003399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08380E5-7899-B2BE-6E90-9D4DD48EFC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1" b="33322"/>
          <a:stretch/>
        </p:blipFill>
        <p:spPr>
          <a:xfrm>
            <a:off x="755576" y="758503"/>
            <a:ext cx="6336704" cy="239445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47856316-65F8-8208-C49C-3F08424D1C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11018" r="-8723" b="15093"/>
          <a:stretch/>
        </p:blipFill>
        <p:spPr>
          <a:xfrm>
            <a:off x="5868144" y="3355641"/>
            <a:ext cx="3431127" cy="3380327"/>
          </a:xfrm>
          <a:prstGeom prst="rect">
            <a:avLst/>
          </a:prstGeom>
        </p:spPr>
      </p:pic>
    </p:spTree>
  </p:cSld>
  <p:clrMapOvr>
    <a:masterClrMapping/>
  </p:clrMapOvr>
  <p:transition spd="slow" advTm="569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02772" y="290812"/>
            <a:ext cx="3581196" cy="140999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4400" b="1" i="1" dirty="0">
                <a:solidFill>
                  <a:srgbClr val="C00000"/>
                </a:solidFill>
                <a:latin typeface="+mn-lt"/>
              </a:rPr>
              <a:t>Civil szervezetek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2B8AEE3-5FEF-4406-E653-D368FF2FDDC7}"/>
              </a:ext>
            </a:extLst>
          </p:cNvPr>
          <p:cNvSpPr txBox="1"/>
          <p:nvPr/>
        </p:nvSpPr>
        <p:spPr>
          <a:xfrm>
            <a:off x="5200869" y="18263"/>
            <a:ext cx="3943131" cy="20621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3200" b="1" dirty="0"/>
              <a:t>Működési támogatás:</a:t>
            </a:r>
          </a:p>
          <a:p>
            <a:r>
              <a:rPr lang="hu-HU" sz="3200" b="1" dirty="0"/>
              <a:t>            2.927.000,- Ft</a:t>
            </a:r>
          </a:p>
          <a:p>
            <a:r>
              <a:rPr lang="hu-HU" sz="3200" b="1" dirty="0"/>
              <a:t>Pályázati támogatás:</a:t>
            </a:r>
          </a:p>
          <a:p>
            <a:r>
              <a:rPr lang="hu-HU" sz="3200" b="1" dirty="0"/>
              <a:t>               160.000,- Ft</a:t>
            </a:r>
            <a:endParaRPr lang="hu-HU" b="1" dirty="0"/>
          </a:p>
        </p:txBody>
      </p:sp>
      <p:graphicFrame>
        <p:nvGraphicFramePr>
          <p:cNvPr id="9" name="Objektum 8">
            <a:extLst>
              <a:ext uri="{FF2B5EF4-FFF2-40B4-BE49-F238E27FC236}">
                <a16:creationId xmlns:a16="http://schemas.microsoft.com/office/drawing/2014/main" id="{FB3167FE-3075-F6F5-B022-DF7AFB6590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151516"/>
              </p:ext>
            </p:extLst>
          </p:nvPr>
        </p:nvGraphicFramePr>
        <p:xfrm>
          <a:off x="710820" y="2204864"/>
          <a:ext cx="8189708" cy="4877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775241" imgH="4169680" progId="Word.Document.12">
                  <p:embed/>
                </p:oleObj>
              </mc:Choice>
              <mc:Fallback>
                <p:oleObj name="Document" r:id="rId2" imgW="5775241" imgH="41696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10820" y="2204864"/>
                        <a:ext cx="8189708" cy="4877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5897431"/>
      </p:ext>
    </p:extLst>
  </p:cSld>
  <p:clrMapOvr>
    <a:masterClrMapping/>
  </p:clrMapOvr>
  <p:transition spd="slow" advTm="569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20079" y="29331"/>
            <a:ext cx="6984776" cy="111399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3200" b="1" i="1" dirty="0">
                <a:latin typeface="+mn-lt"/>
              </a:rPr>
              <a:t> </a:t>
            </a:r>
            <a:r>
              <a:rPr lang="hu-HU" sz="4400" b="1" i="1" dirty="0">
                <a:solidFill>
                  <a:srgbClr val="C00000"/>
                </a:solidFill>
                <a:latin typeface="+mn-lt"/>
              </a:rPr>
              <a:t>Alapítványok</a:t>
            </a:r>
            <a:endParaRPr lang="hu-HU" sz="5400" b="1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971600" y="2787482"/>
            <a:ext cx="589360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0070C0"/>
                </a:solidFill>
              </a:rPr>
              <a:t>Öttevény Községért Közalapítvány</a:t>
            </a:r>
          </a:p>
          <a:p>
            <a:r>
              <a:rPr lang="hu-HU" sz="2600" dirty="0">
                <a:solidFill>
                  <a:srgbClr val="0070C0"/>
                </a:solidFill>
              </a:rPr>
              <a:t>	</a:t>
            </a:r>
            <a:r>
              <a:rPr lang="hu-HU" sz="2600" dirty="0" err="1">
                <a:solidFill>
                  <a:srgbClr val="0070C0"/>
                </a:solidFill>
              </a:rPr>
              <a:t>Gáli</a:t>
            </a:r>
            <a:r>
              <a:rPr lang="hu-HU" sz="2600" dirty="0">
                <a:solidFill>
                  <a:srgbClr val="0070C0"/>
                </a:solidFill>
              </a:rPr>
              <a:t> Tamás </a:t>
            </a:r>
            <a:r>
              <a:rPr lang="hu-HU" sz="2600" i="1" dirty="0">
                <a:solidFill>
                  <a:srgbClr val="0070C0"/>
                </a:solidFill>
              </a:rPr>
              <a:t>elnök</a:t>
            </a:r>
            <a:endParaRPr lang="hu-HU" sz="2600" dirty="0">
              <a:solidFill>
                <a:srgbClr val="0070C0"/>
              </a:solidFill>
            </a:endParaRPr>
          </a:p>
          <a:p>
            <a:r>
              <a:rPr lang="hu-HU" sz="2600" dirty="0">
                <a:solidFill>
                  <a:srgbClr val="0070C0"/>
                </a:solidFill>
              </a:rPr>
              <a:t>	Benkő Réka </a:t>
            </a:r>
            <a:r>
              <a:rPr lang="hu-HU" sz="2600" i="1" dirty="0">
                <a:solidFill>
                  <a:srgbClr val="0070C0"/>
                </a:solidFill>
              </a:rPr>
              <a:t>elnökhelyettes</a:t>
            </a:r>
            <a:endParaRPr lang="hu-HU" sz="2600" dirty="0">
              <a:solidFill>
                <a:srgbClr val="0070C0"/>
              </a:solidFill>
            </a:endParaRPr>
          </a:p>
          <a:p>
            <a:r>
              <a:rPr lang="hu-HU" sz="2600" dirty="0">
                <a:solidFill>
                  <a:srgbClr val="0070C0"/>
                </a:solidFill>
              </a:rPr>
              <a:t>	Horváthné Cserháti Lívia </a:t>
            </a:r>
            <a:r>
              <a:rPr lang="hu-HU" sz="2600" i="1" dirty="0">
                <a:solidFill>
                  <a:srgbClr val="0070C0"/>
                </a:solidFill>
              </a:rPr>
              <a:t>tag</a:t>
            </a:r>
            <a:endParaRPr lang="hu-HU" sz="2600" dirty="0">
              <a:solidFill>
                <a:srgbClr val="0070C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865202" y="4651791"/>
            <a:ext cx="2520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0070C0"/>
                </a:solidFill>
              </a:rPr>
              <a:t>Öttevény Sportjáért Közalapítvány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827584" y="4869160"/>
            <a:ext cx="57327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rgbClr val="0070C0"/>
                </a:solidFill>
              </a:rPr>
              <a:t>Öttevény Község Iskolájáért Közalapítvány</a:t>
            </a:r>
            <a:endParaRPr lang="hu-HU" sz="2400" dirty="0">
              <a:solidFill>
                <a:srgbClr val="0070C0"/>
              </a:solidFill>
            </a:endParaRPr>
          </a:p>
          <a:p>
            <a:r>
              <a:rPr lang="hu-HU" sz="2400" i="1" dirty="0" err="1">
                <a:solidFill>
                  <a:srgbClr val="0070C0"/>
                </a:solidFill>
              </a:rPr>
              <a:t>Margitainé</a:t>
            </a:r>
            <a:r>
              <a:rPr lang="hu-HU" sz="2400" i="1" dirty="0">
                <a:solidFill>
                  <a:srgbClr val="0070C0"/>
                </a:solidFill>
              </a:rPr>
              <a:t> Halász Anita elnök</a:t>
            </a:r>
            <a:endParaRPr lang="hu-HU" sz="2800" i="1" dirty="0">
              <a:solidFill>
                <a:srgbClr val="0070C0"/>
              </a:solidFill>
            </a:endParaRPr>
          </a:p>
          <a:p>
            <a:r>
              <a:rPr lang="hu-HU" sz="2000" dirty="0" err="1">
                <a:solidFill>
                  <a:srgbClr val="0070C0"/>
                </a:solidFill>
              </a:rPr>
              <a:t>Pokornyiné</a:t>
            </a:r>
            <a:r>
              <a:rPr lang="hu-HU" sz="2000" dirty="0">
                <a:solidFill>
                  <a:srgbClr val="0070C0"/>
                </a:solidFill>
              </a:rPr>
              <a:t> Tóth Katalin </a:t>
            </a:r>
            <a:r>
              <a:rPr lang="hu-HU" sz="2000" i="1" dirty="0">
                <a:solidFill>
                  <a:srgbClr val="0070C0"/>
                </a:solidFill>
              </a:rPr>
              <a:t>elnökhelyettes</a:t>
            </a:r>
            <a:endParaRPr lang="hu-HU" sz="2000" dirty="0">
              <a:solidFill>
                <a:srgbClr val="0070C0"/>
              </a:solidFill>
            </a:endParaRPr>
          </a:p>
          <a:p>
            <a:r>
              <a:rPr lang="hu-HU" sz="2000" dirty="0">
                <a:solidFill>
                  <a:srgbClr val="0070C0"/>
                </a:solidFill>
              </a:rPr>
              <a:t>Oláhné Csonka Krisztina </a:t>
            </a:r>
            <a:r>
              <a:rPr lang="hu-HU" sz="2000" i="1" dirty="0">
                <a:solidFill>
                  <a:srgbClr val="0070C0"/>
                </a:solidFill>
              </a:rPr>
              <a:t>tag</a:t>
            </a:r>
            <a:endParaRPr lang="hu-HU" sz="2000" dirty="0">
              <a:solidFill>
                <a:srgbClr val="0070C0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7477270" y="871404"/>
            <a:ext cx="1296144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1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§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708387" y="1017478"/>
            <a:ext cx="6120482" cy="144655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hu-HU" sz="4400" b="1" dirty="0"/>
              <a:t>Működési támogatás:</a:t>
            </a:r>
          </a:p>
          <a:p>
            <a:r>
              <a:rPr lang="hu-HU" sz="4400" b="1" dirty="0"/>
              <a:t>	1.800.000,- Ft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114740872"/>
      </p:ext>
    </p:extLst>
  </p:cSld>
  <p:clrMapOvr>
    <a:masterClrMapping/>
  </p:clrMapOvr>
  <p:transition spd="slow" advTm="569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20079" y="29331"/>
            <a:ext cx="6984776" cy="111399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3200" b="1" i="1" dirty="0">
                <a:latin typeface="+mn-lt"/>
              </a:rPr>
              <a:t> </a:t>
            </a:r>
            <a:r>
              <a:rPr lang="hu-HU" b="1" i="1" dirty="0">
                <a:solidFill>
                  <a:srgbClr val="C00000"/>
                </a:solidFill>
                <a:latin typeface="+mn-lt"/>
              </a:rPr>
              <a:t>Egyházak</a:t>
            </a:r>
            <a:endParaRPr lang="hu-HU" sz="5400" b="1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EE65E2E4-8BA9-8427-D399-A03CDAE13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926" y="278470"/>
            <a:ext cx="4364292" cy="302602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D46BAA9-9D9E-7C3E-595A-746DA1774D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62" y="739589"/>
            <a:ext cx="1709761" cy="256490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A903C0CF-C9C3-1B5F-E1A7-94C599F71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42" y="3629196"/>
            <a:ext cx="4830578" cy="319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64864"/>
      </p:ext>
    </p:extLst>
  </p:cSld>
  <p:clrMapOvr>
    <a:masterClrMapping/>
  </p:clrMapOvr>
  <p:transition spd="slow" advTm="569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9437"/>
            <a:ext cx="4176464" cy="80501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hu-HU" sz="4400" b="1" i="1" dirty="0">
                <a:solidFill>
                  <a:srgbClr val="C00000"/>
                </a:solidFill>
                <a:latin typeface="+mn-lt"/>
              </a:rPr>
              <a:t>Kommunikáció</a:t>
            </a:r>
          </a:p>
        </p:txBody>
      </p:sp>
      <p:sp>
        <p:nvSpPr>
          <p:cNvPr id="37893" name="Szövegdoboz 10"/>
          <p:cNvSpPr txBox="1">
            <a:spLocks noChangeArrowheads="1"/>
          </p:cNvSpPr>
          <p:nvPr/>
        </p:nvSpPr>
        <p:spPr bwMode="auto">
          <a:xfrm>
            <a:off x="3491880" y="4227030"/>
            <a:ext cx="55446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1" dirty="0">
                <a:solidFill>
                  <a:srgbClr val="003399"/>
                </a:solidFill>
                <a:latin typeface="+mn-lt"/>
              </a:rPr>
              <a:t>Honlapunk és az ÖKTV 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736A014-A773-43A4-82F7-B08CD6A724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2" b="14689"/>
          <a:stretch/>
        </p:blipFill>
        <p:spPr>
          <a:xfrm>
            <a:off x="0" y="4806253"/>
            <a:ext cx="4838982" cy="205174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F8858EF-52C7-4975-A5E4-6F1224EAD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719212"/>
            <a:ext cx="4499992" cy="239481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FF0584C-6046-482F-8C9A-3CA2E822C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884" y="4748740"/>
            <a:ext cx="2543835" cy="2013008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9E85BB26-B1DC-4528-82C0-9EE654352939}"/>
              </a:ext>
            </a:extLst>
          </p:cNvPr>
          <p:cNvSpPr txBox="1"/>
          <p:nvPr/>
        </p:nvSpPr>
        <p:spPr>
          <a:xfrm>
            <a:off x="2587688" y="647200"/>
            <a:ext cx="547260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sz="1800" b="1" i="1" dirty="0">
                <a:latin typeface="+mn-lt"/>
              </a:rPr>
              <a:t> </a:t>
            </a:r>
            <a:r>
              <a:rPr lang="hu-HU" altLang="hu-HU" sz="2400" b="1" i="1" dirty="0">
                <a:solidFill>
                  <a:srgbClr val="003399"/>
                </a:solidFill>
                <a:latin typeface="+mn-lt"/>
              </a:rPr>
              <a:t>Öttevényi Hírmondó</a:t>
            </a:r>
          </a:p>
          <a:p>
            <a:pPr>
              <a:spcBef>
                <a:spcPts val="600"/>
              </a:spcBef>
            </a:pPr>
            <a:r>
              <a:rPr lang="hu-HU" altLang="hu-HU" sz="2400" b="1" i="1" dirty="0">
                <a:solidFill>
                  <a:srgbClr val="003399"/>
                </a:solidFill>
              </a:rPr>
              <a:t>				Facebook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6C247723-C3DE-42CE-B9B1-F6E7C26CB3DC}"/>
              </a:ext>
            </a:extLst>
          </p:cNvPr>
          <p:cNvSpPr txBox="1"/>
          <p:nvPr/>
        </p:nvSpPr>
        <p:spPr>
          <a:xfrm>
            <a:off x="167577" y="4729370"/>
            <a:ext cx="161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Weblap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D4681B1-5765-474E-8166-75164A44A3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04" y="1101171"/>
            <a:ext cx="2332584" cy="33000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2">
        <p:fade/>
      </p:transition>
    </mc:Choice>
    <mc:Fallback xmlns="">
      <p:transition spd="med" advTm="842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99" y="91435"/>
            <a:ext cx="4824537" cy="78621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4400" b="1" i="1" dirty="0">
                <a:solidFill>
                  <a:srgbClr val="003399"/>
                </a:solidFill>
                <a:latin typeface="+mn-lt"/>
              </a:rPr>
              <a:t>ÜNNEPEINK</a:t>
            </a:r>
          </a:p>
        </p:txBody>
      </p:sp>
      <p:sp>
        <p:nvSpPr>
          <p:cNvPr id="46085" name="Szövegdoboz 10"/>
          <p:cNvSpPr txBox="1">
            <a:spLocks noChangeArrowheads="1"/>
          </p:cNvSpPr>
          <p:nvPr/>
        </p:nvSpPr>
        <p:spPr bwMode="auto">
          <a:xfrm>
            <a:off x="827584" y="602352"/>
            <a:ext cx="41430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sz="3600" b="1" i="1" dirty="0">
                <a:latin typeface="+mn-lt"/>
              </a:rPr>
              <a:t>Vírushelyzet után</a:t>
            </a:r>
            <a:endParaRPr lang="hu-HU" altLang="hu-HU" sz="3600" b="1" i="1" dirty="0">
              <a:latin typeface="+mn-lt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19643A2-FBB3-80EA-C8F5-E3E408651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35792"/>
            <a:ext cx="3744416" cy="249350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95CE3C5-D4D8-AEBC-4461-FECBA3CAF1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8" r="3733"/>
          <a:stretch/>
        </p:blipFill>
        <p:spPr>
          <a:xfrm rot="5400000">
            <a:off x="5277737" y="349494"/>
            <a:ext cx="3415557" cy="309384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D22A9AE-D02E-6533-5144-59F6369DE4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" t="23889"/>
          <a:stretch/>
        </p:blipFill>
        <p:spPr>
          <a:xfrm>
            <a:off x="1920664" y="3975228"/>
            <a:ext cx="5302671" cy="280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90265"/>
      </p:ext>
    </p:extLst>
  </p:cSld>
  <p:clrMapOvr>
    <a:masterClrMapping/>
  </p:clrMapOvr>
  <p:transition spd="slow" advTm="569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1555"/>
            <a:ext cx="3056870" cy="78621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4400" b="1" i="1" dirty="0">
                <a:solidFill>
                  <a:srgbClr val="003399"/>
                </a:solidFill>
                <a:latin typeface="+mn-lt"/>
              </a:rPr>
              <a:t>Programok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CBB8320-5FC0-3854-6EA7-6D6E4A777F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73" y="724937"/>
            <a:ext cx="3863627" cy="290174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F58220E-9136-A255-667A-537B611558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6"/>
          <a:stretch/>
        </p:blipFill>
        <p:spPr>
          <a:xfrm>
            <a:off x="5212192" y="260648"/>
            <a:ext cx="3539559" cy="363934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E36F457-9042-552F-AE0C-64357789D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73" y="3789040"/>
            <a:ext cx="3868658" cy="290174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ED621F9-7ED2-314B-B868-A3603597E8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01"/>
          <a:stretch/>
        </p:blipFill>
        <p:spPr>
          <a:xfrm>
            <a:off x="5212192" y="4221088"/>
            <a:ext cx="3536156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0935"/>
      </p:ext>
    </p:extLst>
  </p:cSld>
  <p:clrMapOvr>
    <a:masterClrMapping/>
  </p:clrMapOvr>
  <p:transition spd="slow" advTm="569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77405"/>
            <a:ext cx="9144000" cy="1143000"/>
          </a:xfrm>
        </p:spPr>
        <p:txBody>
          <a:bodyPr>
            <a:normAutofit/>
          </a:bodyPr>
          <a:lstStyle/>
          <a:p>
            <a:r>
              <a:rPr lang="hu-HU" sz="4000" b="1" i="1" dirty="0"/>
              <a:t>	</a:t>
            </a:r>
            <a:r>
              <a:rPr lang="hu-HU" sz="4000" b="1" dirty="0">
                <a:solidFill>
                  <a:srgbClr val="003399"/>
                </a:solidFill>
              </a:rPr>
              <a:t> </a:t>
            </a:r>
            <a:r>
              <a:rPr lang="hu-HU" sz="4400" b="1" dirty="0">
                <a:solidFill>
                  <a:srgbClr val="003399"/>
                </a:solidFill>
              </a:rPr>
              <a:t>Öttevény 2022-ben</a:t>
            </a:r>
            <a:endParaRPr lang="hu-HU" sz="6600" b="1" i="1" dirty="0">
              <a:solidFill>
                <a:srgbClr val="003399"/>
              </a:solidFill>
              <a:latin typeface="+mn-lt"/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3491880" y="1484784"/>
            <a:ext cx="4774806" cy="30857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4400" b="1" dirty="0"/>
              <a:t>A COVID 19 után</a:t>
            </a:r>
          </a:p>
          <a:p>
            <a:pPr marL="0" indent="0" algn="ctr">
              <a:buNone/>
            </a:pPr>
            <a:r>
              <a:rPr lang="hu-HU" sz="4400" b="1" dirty="0"/>
              <a:t>Új lehetőségek</a:t>
            </a:r>
          </a:p>
          <a:p>
            <a:pPr marL="0" indent="0" algn="ctr">
              <a:buNone/>
            </a:pPr>
            <a:r>
              <a:rPr lang="hu-HU" sz="4400" b="1" dirty="0"/>
              <a:t>Energiaválság</a:t>
            </a:r>
          </a:p>
          <a:p>
            <a:pPr marL="0" indent="0" algn="ctr">
              <a:buNone/>
            </a:pPr>
            <a:r>
              <a:rPr lang="hu-HU" sz="4400" b="1" dirty="0"/>
              <a:t>Bizonytalanság</a:t>
            </a:r>
          </a:p>
        </p:txBody>
      </p:sp>
      <p:pic>
        <p:nvPicPr>
          <p:cNvPr id="8" name="Kép 8" descr="templom és környék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2917652" cy="43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068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1555"/>
            <a:ext cx="3056870" cy="78621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4400" b="1" i="1" dirty="0">
                <a:solidFill>
                  <a:srgbClr val="003399"/>
                </a:solidFill>
                <a:latin typeface="+mn-lt"/>
              </a:rPr>
              <a:t>Programok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266C8D2-89DE-9C68-D5E1-0FD67D62D3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2"/>
          <a:stretch/>
        </p:blipFill>
        <p:spPr>
          <a:xfrm>
            <a:off x="5628677" y="3229350"/>
            <a:ext cx="2992063" cy="358359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1E2F158-D6CC-F24F-A3B9-AA63D19B48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8"/>
          <a:stretch/>
        </p:blipFill>
        <p:spPr>
          <a:xfrm>
            <a:off x="5860995" y="65487"/>
            <a:ext cx="2527429" cy="2929823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DA37162F-71C7-83B2-C40B-8A0A78B334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97772"/>
            <a:ext cx="4176464" cy="2738019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E078976-FC47-B5F6-C309-ED7419FF57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08" y="3653971"/>
            <a:ext cx="4211960" cy="3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54967"/>
      </p:ext>
    </p:extLst>
  </p:cSld>
  <p:clrMapOvr>
    <a:masterClrMapping/>
  </p:clrMapOvr>
  <p:transition spd="slow" advTm="569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9D0D87-BB54-41F9-A246-9E8B11F65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-30091"/>
            <a:ext cx="3600400" cy="788666"/>
          </a:xfrm>
        </p:spPr>
        <p:txBody>
          <a:bodyPr>
            <a:normAutofit/>
          </a:bodyPr>
          <a:lstStyle/>
          <a:p>
            <a:r>
              <a:rPr lang="hu-HU" sz="4400" b="1" i="1" dirty="0">
                <a:solidFill>
                  <a:srgbClr val="C00000"/>
                </a:solidFill>
              </a:rPr>
              <a:t>Falukép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15C3669-0CF8-4C11-A302-76682ECBF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224" y="133456"/>
            <a:ext cx="2500402" cy="13811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77.767 </a:t>
            </a:r>
            <a:r>
              <a:rPr lang="hu-HU" sz="2800" b="1" cap="none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u-HU" sz="2800" b="1" cap="none" baseline="300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sz="2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/>
              <a:t>területen kell füvet nyírnunk</a:t>
            </a:r>
            <a:r>
              <a:rPr lang="hu-HU" sz="2400" b="1" dirty="0"/>
              <a:t> </a:t>
            </a:r>
            <a:endParaRPr lang="hu-HU" b="1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9FCC06A5-AFD1-41B0-BABF-F12693045A6A}"/>
              </a:ext>
            </a:extLst>
          </p:cNvPr>
          <p:cNvSpPr txBox="1"/>
          <p:nvPr/>
        </p:nvSpPr>
        <p:spPr>
          <a:xfrm>
            <a:off x="769029" y="733611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Szemléletformálással érjük el, hogy a lakosságunk tartsa tisztán, esztétikusan lakókörnyezetét!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E35CD90-186A-4170-BEF0-81188B37A037}"/>
              </a:ext>
            </a:extLst>
          </p:cNvPr>
          <p:cNvSpPr txBox="1"/>
          <p:nvPr/>
        </p:nvSpPr>
        <p:spPr>
          <a:xfrm>
            <a:off x="5940152" y="1522690"/>
            <a:ext cx="3292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házhoz menő szelektív hulladékgyűjtés</a:t>
            </a:r>
            <a:endParaRPr lang="hu-HU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2418A564-82ED-4809-A66A-12CC411EB6E3}"/>
              </a:ext>
            </a:extLst>
          </p:cNvPr>
          <p:cNvSpPr txBox="1"/>
          <p:nvPr/>
        </p:nvSpPr>
        <p:spPr>
          <a:xfrm>
            <a:off x="6033556" y="2225280"/>
            <a:ext cx="2232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közterületen való anyag tárolása</a:t>
            </a:r>
          </a:p>
          <a:p>
            <a:endParaRPr lang="hu-HU" sz="2000" b="1" dirty="0"/>
          </a:p>
          <a:p>
            <a:r>
              <a:rPr lang="hu-HU" sz="2000" b="1" dirty="0"/>
              <a:t>önerős járdaépítés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AAF46ACA-192E-4231-945D-E73535C313B8}"/>
              </a:ext>
            </a:extLst>
          </p:cNvPr>
          <p:cNvSpPr txBox="1"/>
          <p:nvPr/>
        </p:nvSpPr>
        <p:spPr>
          <a:xfrm>
            <a:off x="4940183" y="3659509"/>
            <a:ext cx="414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ingatlanok előtti fakivágás – Pálmajori út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BF3FF68-2BFF-4B11-9942-EA66AC873E36}"/>
              </a:ext>
            </a:extLst>
          </p:cNvPr>
          <p:cNvSpPr txBox="1"/>
          <p:nvPr/>
        </p:nvSpPr>
        <p:spPr>
          <a:xfrm>
            <a:off x="769031" y="1701141"/>
            <a:ext cx="4379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/>
              <a:t>zöld hulladék, tűzgyújtás (veszélyhelyzet)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3C5C9325-DCAB-A518-A145-7A4D240E11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4" t="33359"/>
          <a:stretch/>
        </p:blipFill>
        <p:spPr>
          <a:xfrm>
            <a:off x="769029" y="2225280"/>
            <a:ext cx="3292490" cy="3040909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12EB0CB0-F3B0-E7E8-95B7-FE276497B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00" r="22503"/>
          <a:stretch/>
        </p:blipFill>
        <p:spPr>
          <a:xfrm>
            <a:off x="4355976" y="4171588"/>
            <a:ext cx="4230970" cy="249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09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9D0D87-BB54-41F9-A246-9E8B11F65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208" y="188640"/>
            <a:ext cx="3600400" cy="788666"/>
          </a:xfrm>
        </p:spPr>
        <p:txBody>
          <a:bodyPr>
            <a:normAutofit/>
          </a:bodyPr>
          <a:lstStyle/>
          <a:p>
            <a:r>
              <a:rPr lang="hu-HU" sz="4400" b="1" i="1" dirty="0">
                <a:solidFill>
                  <a:srgbClr val="C00000"/>
                </a:solidFill>
              </a:rPr>
              <a:t>Falukép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E094846F-122F-6657-32DC-A878C8A771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5"/>
          <a:stretch/>
        </p:blipFill>
        <p:spPr>
          <a:xfrm>
            <a:off x="827584" y="1124744"/>
            <a:ext cx="3024337" cy="3413534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1D257FA7-1F14-F613-1C60-8C475AED1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60" y="188640"/>
            <a:ext cx="4409656" cy="3033711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A2B7E7E1-2055-C8F9-2735-76283276B8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03625"/>
            <a:ext cx="4044948" cy="303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32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5576" y="21359"/>
            <a:ext cx="5544615" cy="733028"/>
          </a:xfrm>
        </p:spPr>
        <p:txBody>
          <a:bodyPr>
            <a:noAutofit/>
          </a:bodyPr>
          <a:lstStyle/>
          <a:p>
            <a:r>
              <a:rPr lang="hu-HU" sz="4400" b="1" i="1" dirty="0">
                <a:solidFill>
                  <a:srgbClr val="C00000"/>
                </a:solidFill>
              </a:rPr>
              <a:t>Közösségi együttélés </a:t>
            </a:r>
            <a:endParaRPr lang="hu-HU" sz="4400" b="1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6A555FB-67B7-4EE4-ADE5-5EDB3CFF9DE7}"/>
              </a:ext>
            </a:extLst>
          </p:cNvPr>
          <p:cNvSpPr txBox="1"/>
          <p:nvPr/>
        </p:nvSpPr>
        <p:spPr>
          <a:xfrm>
            <a:off x="755576" y="4509120"/>
            <a:ext cx="755309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3399"/>
                </a:solidFill>
              </a:rPr>
              <a:t>folyamatos ügyeleti rend</a:t>
            </a:r>
          </a:p>
          <a:p>
            <a:pPr lvl="0"/>
            <a:r>
              <a:rPr lang="hu-HU" sz="2800" b="1" dirty="0">
                <a:solidFill>
                  <a:srgbClr val="003399"/>
                </a:solidFill>
              </a:rPr>
              <a:t>házszámfelülvizsgálat és házszámtáblák</a:t>
            </a:r>
          </a:p>
          <a:p>
            <a:r>
              <a:rPr lang="hu-HU" sz="2800" b="1" dirty="0">
                <a:solidFill>
                  <a:srgbClr val="003399"/>
                </a:solidFill>
              </a:rPr>
              <a:t>síremlék állítás, sírhely újra váltások (772 / 215)</a:t>
            </a:r>
          </a:p>
          <a:p>
            <a:r>
              <a:rPr lang="hu-HU" sz="2800" b="1" dirty="0">
                <a:solidFill>
                  <a:srgbClr val="003399"/>
                </a:solidFill>
              </a:rPr>
              <a:t>kóbor kutyák, játszótér</a:t>
            </a:r>
          </a:p>
          <a:p>
            <a:r>
              <a:rPr lang="hu-HU" sz="2800" b="1" dirty="0">
                <a:solidFill>
                  <a:srgbClr val="003399"/>
                </a:solidFill>
              </a:rPr>
              <a:t>rongálások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4F510E0-9330-B2C7-F1BA-31D8DB1245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159" y="813115"/>
            <a:ext cx="1937101" cy="337139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AC69BCD-19D7-57AD-BC82-EBC871F38A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41"/>
          <a:stretch/>
        </p:blipFill>
        <p:spPr>
          <a:xfrm>
            <a:off x="539552" y="791379"/>
            <a:ext cx="2282835" cy="339313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BFBCAF1-F70C-4646-DF19-0D0AE0DF9F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0"/>
          <a:stretch/>
        </p:blipFill>
        <p:spPr>
          <a:xfrm>
            <a:off x="5004048" y="800531"/>
            <a:ext cx="3672408" cy="344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88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8208912" cy="119675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4400" b="1" i="1" dirty="0">
                <a:solidFill>
                  <a:srgbClr val="C00000"/>
                </a:solidFill>
              </a:rPr>
              <a:t>Önkormányzat 2022 évi adóbevételei</a:t>
            </a:r>
            <a:endParaRPr lang="hu-HU" sz="4400" b="1" i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499F3CFF-53FD-705E-3C03-FEC985736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668989"/>
              </p:ext>
            </p:extLst>
          </p:nvPr>
        </p:nvGraphicFramePr>
        <p:xfrm>
          <a:off x="755576" y="1988840"/>
          <a:ext cx="8064895" cy="3926671"/>
        </p:xfrm>
        <a:graphic>
          <a:graphicData uri="http://schemas.openxmlformats.org/drawingml/2006/table">
            <a:tbl>
              <a:tblPr firstRow="1" firstCol="1" bandRow="1"/>
              <a:tblGrid>
                <a:gridCol w="3168352">
                  <a:extLst>
                    <a:ext uri="{9D8B030D-6E8A-4147-A177-3AD203B41FA5}">
                      <a16:colId xmlns:a16="http://schemas.microsoft.com/office/drawing/2014/main" val="2531298926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1453631000"/>
                    </a:ext>
                  </a:extLst>
                </a:gridCol>
                <a:gridCol w="2304255">
                  <a:extLst>
                    <a:ext uri="{9D8B030D-6E8A-4147-A177-3AD203B41FA5}">
                      <a16:colId xmlns:a16="http://schemas.microsoft.com/office/drawing/2014/main" val="609749912"/>
                    </a:ext>
                  </a:extLst>
                </a:gridCol>
              </a:tblGrid>
              <a:tr h="1085091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hu-HU" sz="28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Adónem</a:t>
                      </a:r>
                      <a:endParaRPr lang="hu-HU" sz="2400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hu-HU" sz="28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Bevétel</a:t>
                      </a:r>
                      <a:endParaRPr lang="hu-HU" sz="2400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Állami támogatás</a:t>
                      </a:r>
                      <a:endParaRPr lang="hu-HU" sz="2400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44650"/>
                  </a:ext>
                </a:extLst>
              </a:tr>
              <a:tr h="467224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hu-HU" sz="24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Kommunális adó</a:t>
                      </a:r>
                      <a:endParaRPr lang="hu-HU" sz="2400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</a:pPr>
                      <a:r>
                        <a:rPr lang="hu-HU" sz="24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6.089.929 Ft</a:t>
                      </a:r>
                      <a:endParaRPr lang="hu-HU" sz="2400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hu-HU" sz="2400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466273"/>
                  </a:ext>
                </a:extLst>
              </a:tr>
              <a:tr h="467224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hu-HU" sz="24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Iparűzési adó</a:t>
                      </a:r>
                      <a:endParaRPr lang="hu-HU" sz="2400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</a:pPr>
                      <a:r>
                        <a:rPr lang="hu-HU" sz="24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55.490.003 Ft</a:t>
                      </a:r>
                      <a:endParaRPr lang="hu-HU" sz="240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23.295.380 Ft</a:t>
                      </a:r>
                      <a:endParaRPr lang="hu-HU" sz="2400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223117"/>
                  </a:ext>
                </a:extLst>
              </a:tr>
              <a:tr h="467224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hu-HU" sz="24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Bírság</a:t>
                      </a:r>
                      <a:endParaRPr lang="hu-HU" sz="2400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</a:pPr>
                      <a:r>
                        <a:rPr lang="hu-HU" sz="24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271.433 Ft</a:t>
                      </a:r>
                      <a:endParaRPr lang="hu-HU" sz="240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hu-HU" sz="2400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17614"/>
                  </a:ext>
                </a:extLst>
              </a:tr>
              <a:tr h="467224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hu-HU" sz="24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Pótlék</a:t>
                      </a:r>
                      <a:endParaRPr lang="hu-HU" sz="2400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</a:pPr>
                      <a:r>
                        <a:rPr lang="hu-HU" sz="24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449.177 Ft</a:t>
                      </a:r>
                      <a:endParaRPr lang="hu-HU" sz="240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hu-HU" sz="2400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33889"/>
                  </a:ext>
                </a:extLst>
              </a:tr>
              <a:tr h="467224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hu-HU" sz="24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Összesen</a:t>
                      </a:r>
                      <a:endParaRPr lang="hu-HU" sz="2400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</a:pPr>
                      <a:r>
                        <a:rPr lang="hu-HU" sz="24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62.300.542 Ft</a:t>
                      </a:r>
                      <a:endParaRPr lang="hu-HU" sz="240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23.295.380 Ft</a:t>
                      </a:r>
                      <a:endParaRPr lang="hu-HU" sz="2400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476739"/>
                  </a:ext>
                </a:extLst>
              </a:tr>
              <a:tr h="467224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hu-HU" sz="3200" b="1" i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Mindösszesen</a:t>
                      </a:r>
                      <a:endParaRPr lang="hu-HU" sz="3200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3200" b="1" i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85.595.922 Ft</a:t>
                      </a:r>
                      <a:endParaRPr lang="hu-HU" sz="3200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64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250761"/>
      </p:ext>
    </p:extLst>
  </p:cSld>
  <p:clrMapOvr>
    <a:masterClrMapping/>
  </p:clrMapOvr>
  <p:transition spd="slow" advTm="20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050"/>
          <p:cNvSpPr>
            <a:spLocks noGrp="1" noChangeArrowheads="1"/>
          </p:cNvSpPr>
          <p:nvPr>
            <p:ph type="title"/>
          </p:nvPr>
        </p:nvSpPr>
        <p:spPr>
          <a:xfrm>
            <a:off x="755576" y="260648"/>
            <a:ext cx="7884368" cy="138153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b="1" i="1" dirty="0">
                <a:solidFill>
                  <a:srgbClr val="C00000"/>
                </a:solidFill>
              </a:rPr>
              <a:t>Önkormányzat 2022 évi gazdálkodása</a:t>
            </a:r>
            <a:endParaRPr lang="hu-HU" b="1" i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70FD3686-7811-6CC3-2128-6754E21B59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704842"/>
              </p:ext>
            </p:extLst>
          </p:nvPr>
        </p:nvGraphicFramePr>
        <p:xfrm>
          <a:off x="539552" y="1826325"/>
          <a:ext cx="8604450" cy="3186855"/>
        </p:xfrm>
        <a:graphic>
          <a:graphicData uri="http://schemas.openxmlformats.org/drawingml/2006/table">
            <a:tbl>
              <a:tblPr/>
              <a:tblGrid>
                <a:gridCol w="1440160">
                  <a:extLst>
                    <a:ext uri="{9D8B030D-6E8A-4147-A177-3AD203B41FA5}">
                      <a16:colId xmlns:a16="http://schemas.microsoft.com/office/drawing/2014/main" val="1290968798"/>
                    </a:ext>
                  </a:extLst>
                </a:gridCol>
                <a:gridCol w="820331">
                  <a:extLst>
                    <a:ext uri="{9D8B030D-6E8A-4147-A177-3AD203B41FA5}">
                      <a16:colId xmlns:a16="http://schemas.microsoft.com/office/drawing/2014/main" val="1011647793"/>
                    </a:ext>
                  </a:extLst>
                </a:gridCol>
                <a:gridCol w="802110">
                  <a:extLst>
                    <a:ext uri="{9D8B030D-6E8A-4147-A177-3AD203B41FA5}">
                      <a16:colId xmlns:a16="http://schemas.microsoft.com/office/drawing/2014/main" val="816096510"/>
                    </a:ext>
                  </a:extLst>
                </a:gridCol>
                <a:gridCol w="947948">
                  <a:extLst>
                    <a:ext uri="{9D8B030D-6E8A-4147-A177-3AD203B41FA5}">
                      <a16:colId xmlns:a16="http://schemas.microsoft.com/office/drawing/2014/main" val="266557088"/>
                    </a:ext>
                  </a:extLst>
                </a:gridCol>
                <a:gridCol w="875029">
                  <a:extLst>
                    <a:ext uri="{9D8B030D-6E8A-4147-A177-3AD203B41FA5}">
                      <a16:colId xmlns:a16="http://schemas.microsoft.com/office/drawing/2014/main" val="2809217412"/>
                    </a:ext>
                  </a:extLst>
                </a:gridCol>
                <a:gridCol w="947948">
                  <a:extLst>
                    <a:ext uri="{9D8B030D-6E8A-4147-A177-3AD203B41FA5}">
                      <a16:colId xmlns:a16="http://schemas.microsoft.com/office/drawing/2014/main" val="1258998592"/>
                    </a:ext>
                  </a:extLst>
                </a:gridCol>
                <a:gridCol w="875029">
                  <a:extLst>
                    <a:ext uri="{9D8B030D-6E8A-4147-A177-3AD203B41FA5}">
                      <a16:colId xmlns:a16="http://schemas.microsoft.com/office/drawing/2014/main" val="1862285130"/>
                    </a:ext>
                  </a:extLst>
                </a:gridCol>
                <a:gridCol w="1081753">
                  <a:extLst>
                    <a:ext uri="{9D8B030D-6E8A-4147-A177-3AD203B41FA5}">
                      <a16:colId xmlns:a16="http://schemas.microsoft.com/office/drawing/2014/main" val="1949104891"/>
                    </a:ext>
                  </a:extLst>
                </a:gridCol>
                <a:gridCol w="814142">
                  <a:extLst>
                    <a:ext uri="{9D8B030D-6E8A-4147-A177-3AD203B41FA5}">
                      <a16:colId xmlns:a16="http://schemas.microsoft.com/office/drawing/2014/main" val="1807640308"/>
                    </a:ext>
                  </a:extLst>
                </a:gridCol>
              </a:tblGrid>
              <a:tr h="354095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Öttevény Község Önkormányzata és intézményei összevont bevétele és kiadása</a:t>
                      </a:r>
                    </a:p>
                  </a:txBody>
                  <a:tcPr marL="4925" marR="4925" marT="4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89438"/>
                  </a:ext>
                </a:extLst>
              </a:tr>
              <a:tr h="354095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2022.01.01.-2022.09.30.</a:t>
                      </a:r>
                    </a:p>
                  </a:txBody>
                  <a:tcPr marL="4925" marR="4925" marT="4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644715"/>
                  </a:ext>
                </a:extLst>
              </a:tr>
              <a:tr h="35409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Jogcím összesítő</a:t>
                      </a:r>
                    </a:p>
                  </a:txBody>
                  <a:tcPr marL="4925" marR="4925" marT="4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Hivatal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Óvoda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Önkormányzat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Összesen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519232"/>
                  </a:ext>
                </a:extLst>
              </a:tr>
              <a:tr h="354095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Bevétel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Kiadás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Bevétel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Kiadás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Bevétel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Kiadás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Bevétel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Kiadás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178414"/>
                  </a:ext>
                </a:extLst>
              </a:tr>
              <a:tr h="354095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Költségvetési kiadások</a:t>
                      </a:r>
                    </a:p>
                  </a:txBody>
                  <a:tcPr marL="4925" marR="4925" marT="4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73 920 764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74 905 224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184 507 021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333 333 009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565972"/>
                  </a:ext>
                </a:extLst>
              </a:tr>
              <a:tr h="354095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Költségvetési bevételek</a:t>
                      </a:r>
                    </a:p>
                  </a:txBody>
                  <a:tcPr marL="4925" marR="4925" marT="4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17 662 148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1 728 336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416 579 037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435 969 521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835152"/>
                  </a:ext>
                </a:extLst>
              </a:tr>
              <a:tr h="354095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Finanszírozási kiadások</a:t>
                      </a:r>
                    </a:p>
                  </a:txBody>
                  <a:tcPr marL="4925" marR="4925" marT="4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7 392 138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7 392 138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464595"/>
                  </a:ext>
                </a:extLst>
              </a:tr>
              <a:tr h="354095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Finanszírozási bevételek</a:t>
                      </a:r>
                    </a:p>
                  </a:txBody>
                  <a:tcPr marL="4925" marR="4925" marT="4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879 041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81 250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34 416 169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35 376 460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869236"/>
                  </a:ext>
                </a:extLst>
              </a:tr>
              <a:tr h="354095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Összesen</a:t>
                      </a:r>
                    </a:p>
                  </a:txBody>
                  <a:tcPr marL="4925" marR="4925" marT="49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18 541 189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73 920 764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1 809 586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74 905 224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450 995 206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191 899 159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471 345 981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340 725 147</a:t>
                      </a:r>
                    </a:p>
                  </a:txBody>
                  <a:tcPr marL="4925" marR="4925" marT="4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347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1012972"/>
      </p:ext>
    </p:extLst>
  </p:cSld>
  <p:clrMapOvr>
    <a:masterClrMapping/>
  </p:clrMapOvr>
  <p:transition spd="slow" advTm="20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6"/>
          <p:cNvSpPr>
            <a:spLocks noGrp="1" noChangeArrowheads="1"/>
          </p:cNvSpPr>
          <p:nvPr>
            <p:ph type="title"/>
          </p:nvPr>
        </p:nvSpPr>
        <p:spPr>
          <a:xfrm>
            <a:off x="1187624" y="3975344"/>
            <a:ext cx="7056784" cy="2736304"/>
          </a:xfrm>
        </p:spPr>
        <p:txBody>
          <a:bodyPr>
            <a:noAutofit/>
          </a:bodyPr>
          <a:lstStyle/>
          <a:p>
            <a:pPr algn="ctr">
              <a:spcBef>
                <a:spcPts val="1800"/>
              </a:spcBef>
              <a:spcAft>
                <a:spcPts val="2400"/>
              </a:spcAft>
              <a:defRPr/>
            </a:pPr>
            <a:r>
              <a:rPr lang="hu-HU" sz="4400" b="1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Kunsziget és térsége szennyvíztisztító telep korszerűsítése és bővítése:</a:t>
            </a:r>
            <a:br>
              <a:rPr lang="hu-HU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6600" b="1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4.953.506.</a:t>
            </a:r>
            <a:r>
              <a:rPr lang="hu-HU" sz="6000" b="1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034,- Ft</a:t>
            </a:r>
            <a:endParaRPr lang="hu-HU" sz="4400" b="1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DF72F260-13BF-F002-70B4-A322691E96A6}"/>
              </a:ext>
            </a:extLst>
          </p:cNvPr>
          <p:cNvSpPr txBox="1">
            <a:spLocks noChangeArrowheads="1"/>
          </p:cNvSpPr>
          <p:nvPr/>
        </p:nvSpPr>
        <p:spPr>
          <a:xfrm>
            <a:off x="827584" y="116632"/>
            <a:ext cx="5256584" cy="25922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hu-HU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Közterületeink, temetőink karbantartása, szépítése folytatódik</a:t>
            </a:r>
            <a:endParaRPr lang="hu-HU" b="1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BA8ED66-9E36-80ED-3946-E9BA4125F5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4154" y="480054"/>
            <a:ext cx="384042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9632"/>
      </p:ext>
    </p:extLst>
  </p:cSld>
  <p:clrMapOvr>
    <a:masterClrMapping/>
  </p:clrMapOvr>
  <p:transition advTm="259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6"/>
          <p:cNvSpPr>
            <a:spLocks noGrp="1" noChangeArrowheads="1"/>
          </p:cNvSpPr>
          <p:nvPr>
            <p:ph type="title"/>
          </p:nvPr>
        </p:nvSpPr>
        <p:spPr>
          <a:xfrm rot="16200000">
            <a:off x="-1915852" y="2788060"/>
            <a:ext cx="6048672" cy="993848"/>
          </a:xfrm>
        </p:spPr>
        <p:txBody>
          <a:bodyPr>
            <a:normAutofit fontScale="90000"/>
          </a:bodyPr>
          <a:lstStyle/>
          <a:p>
            <a:pPr lvl="0">
              <a:spcBef>
                <a:spcPts val="500"/>
              </a:spcBef>
              <a:spcAft>
                <a:spcPts val="1000"/>
              </a:spcAft>
            </a:pPr>
            <a:r>
              <a:rPr lang="hu-HU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Öttevény-Abda Kerékpárút</a:t>
            </a:r>
            <a:endParaRPr lang="hu-HU" sz="4400" b="1" dirty="0">
              <a:solidFill>
                <a:srgbClr val="C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áblázat 6">
            <a:extLst>
              <a:ext uri="{FF2B5EF4-FFF2-40B4-BE49-F238E27FC236}">
                <a16:creationId xmlns:a16="http://schemas.microsoft.com/office/drawing/2014/main" id="{532D4469-BE13-3C5D-5C1A-EDC3E0F89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846537"/>
              </p:ext>
            </p:extLst>
          </p:nvPr>
        </p:nvGraphicFramePr>
        <p:xfrm>
          <a:off x="1763688" y="160344"/>
          <a:ext cx="6984775" cy="6537312"/>
        </p:xfrm>
        <a:graphic>
          <a:graphicData uri="http://schemas.openxmlformats.org/drawingml/2006/table">
            <a:tbl>
              <a:tblPr/>
              <a:tblGrid>
                <a:gridCol w="2293713">
                  <a:extLst>
                    <a:ext uri="{9D8B030D-6E8A-4147-A177-3AD203B41FA5}">
                      <a16:colId xmlns:a16="http://schemas.microsoft.com/office/drawing/2014/main" val="2932869202"/>
                    </a:ext>
                  </a:extLst>
                </a:gridCol>
                <a:gridCol w="1516910">
                  <a:extLst>
                    <a:ext uri="{9D8B030D-6E8A-4147-A177-3AD203B41FA5}">
                      <a16:colId xmlns:a16="http://schemas.microsoft.com/office/drawing/2014/main" val="1905433212"/>
                    </a:ext>
                  </a:extLst>
                </a:gridCol>
                <a:gridCol w="1493718">
                  <a:extLst>
                    <a:ext uri="{9D8B030D-6E8A-4147-A177-3AD203B41FA5}">
                      <a16:colId xmlns:a16="http://schemas.microsoft.com/office/drawing/2014/main" val="2858513408"/>
                    </a:ext>
                  </a:extLst>
                </a:gridCol>
                <a:gridCol w="1680434">
                  <a:extLst>
                    <a:ext uri="{9D8B030D-6E8A-4147-A177-3AD203B41FA5}">
                      <a16:colId xmlns:a16="http://schemas.microsoft.com/office/drawing/2014/main" val="1466364679"/>
                    </a:ext>
                  </a:extLst>
                </a:gridCol>
              </a:tblGrid>
              <a:tr h="519104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Feladat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C8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Támogatási összeg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C8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Bekerülési összeg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Költség</a:t>
                      </a:r>
                    </a:p>
                    <a:p>
                      <a:pPr algn="ctr" fontAlgn="ctr"/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növekmény</a:t>
                      </a:r>
                      <a:endParaRPr lang="hu-H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80453"/>
                  </a:ext>
                </a:extLst>
              </a:tr>
              <a:tr h="372215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Turisztikai szakértő díja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600 000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600 000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246001"/>
                  </a:ext>
                </a:extLst>
              </a:tr>
              <a:tr h="372215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Közbeszerzési eljárás díja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300 000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160 000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-140 000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9467715"/>
                  </a:ext>
                </a:extLst>
              </a:tr>
              <a:tr h="439450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közbeszerzési szakértő díja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2 000 000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1 905 000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-95 000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7111124"/>
                  </a:ext>
                </a:extLst>
              </a:tr>
              <a:tr h="558326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Marketing stratégia és annak költségei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8 750 000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8 750 000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785457"/>
                  </a:ext>
                </a:extLst>
              </a:tr>
              <a:tr h="546449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Műszaki ellenőr költsége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2 300 000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2 159 000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-141 000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869520"/>
                  </a:ext>
                </a:extLst>
              </a:tr>
              <a:tr h="368914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Foglalkoztatást terhelő adó 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856 383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856 383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7496730"/>
                  </a:ext>
                </a:extLst>
              </a:tr>
              <a:tr h="385052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Munkabér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4 893 617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4 893 617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236859"/>
                  </a:ext>
                </a:extLst>
              </a:tr>
              <a:tr h="612039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Tervek, engedélyek, audit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11 500 000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11 684 000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184 000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6131392"/>
                  </a:ext>
                </a:extLst>
              </a:tr>
              <a:tr h="509454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Kerékpár út építési költsége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190 000 000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379 710 480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189 710 480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8552230"/>
                  </a:ext>
                </a:extLst>
              </a:tr>
              <a:tr h="481314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Ingatlan vásárlás költsége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4 600 000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4 600 000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4038412"/>
                  </a:ext>
                </a:extLst>
              </a:tr>
              <a:tr h="481314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Kötelező nyilvánosság biztosítása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200 000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-200 000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4564967"/>
                  </a:ext>
                </a:extLst>
              </a:tr>
              <a:tr h="481314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Terület előkészítés költsége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4 000 000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-4 000 000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751734"/>
                  </a:ext>
                </a:extLst>
              </a:tr>
              <a:tr h="281550"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35" marR="1735" marT="17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230 000 000</a:t>
                      </a:r>
                    </a:p>
                  </a:txBody>
                  <a:tcPr marL="1735" marR="1735" marT="17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415 318 480</a:t>
                      </a:r>
                    </a:p>
                  </a:txBody>
                  <a:tcPr marL="1735" marR="1735" marT="17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185 318 480</a:t>
                      </a:r>
                    </a:p>
                  </a:txBody>
                  <a:tcPr marL="1735" marR="1735" marT="17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2887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8731912"/>
      </p:ext>
    </p:extLst>
  </p:cSld>
  <p:clrMapOvr>
    <a:masterClrMapping/>
  </p:clrMapOvr>
  <p:transition advTm="259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6"/>
          <p:cNvSpPr>
            <a:spLocks noGrp="1" noChangeArrowheads="1"/>
          </p:cNvSpPr>
          <p:nvPr>
            <p:ph type="title"/>
          </p:nvPr>
        </p:nvSpPr>
        <p:spPr>
          <a:xfrm>
            <a:off x="647565" y="179929"/>
            <a:ext cx="7416824" cy="993848"/>
          </a:xfrm>
        </p:spPr>
        <p:txBody>
          <a:bodyPr>
            <a:normAutofit/>
          </a:bodyPr>
          <a:lstStyle/>
          <a:p>
            <a:pPr lvl="0">
              <a:spcBef>
                <a:spcPts val="500"/>
              </a:spcBef>
              <a:spcAft>
                <a:spcPts val="1000"/>
              </a:spcAft>
            </a:pPr>
            <a:r>
              <a:rPr lang="hu-HU" sz="4400" b="1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Fő utcai járdafelújítás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788023" y="980728"/>
            <a:ext cx="4032448" cy="993848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hu-HU" sz="4800" b="1" dirty="0">
                <a:solidFill>
                  <a:srgbClr val="003399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39.670.871 Ft </a:t>
            </a:r>
            <a:endParaRPr lang="hu-HU" sz="6600" b="1" i="1" dirty="0">
              <a:solidFill>
                <a:srgbClr val="003399"/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1B359A0-CF0E-00C1-E79C-973942C8E290}"/>
              </a:ext>
            </a:extLst>
          </p:cNvPr>
          <p:cNvSpPr txBox="1"/>
          <p:nvPr/>
        </p:nvSpPr>
        <p:spPr>
          <a:xfrm>
            <a:off x="815013" y="6093296"/>
            <a:ext cx="7946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i="1" dirty="0">
                <a:solidFill>
                  <a:srgbClr val="00B0F0"/>
                </a:solidFill>
              </a:rPr>
              <a:t>Belügyminisztérium_ LEZÁRT és ELSZÁMOLT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94C1B81-8DE5-A98E-9D77-B203BD6027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120" y="1752192"/>
            <a:ext cx="4082625" cy="306196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36514F8-30CC-0A0B-49A6-63862E4687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1715" y="2381969"/>
            <a:ext cx="4005064" cy="30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28464"/>
      </p:ext>
    </p:extLst>
  </p:cSld>
  <p:clrMapOvr>
    <a:masterClrMapping/>
  </p:clrMapOvr>
  <p:transition advTm="259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6"/>
          <p:cNvSpPr>
            <a:spLocks noGrp="1" noChangeArrowheads="1"/>
          </p:cNvSpPr>
          <p:nvPr>
            <p:ph type="title"/>
          </p:nvPr>
        </p:nvSpPr>
        <p:spPr>
          <a:xfrm>
            <a:off x="755576" y="22188"/>
            <a:ext cx="7848872" cy="103576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4400" b="1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Multifunkciós kommunálisgép beszerzés</a:t>
            </a:r>
            <a:endParaRPr lang="hu-HU" sz="4400" b="1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222" name="Text Box 21"/>
          <p:cNvSpPr txBox="1">
            <a:spLocks noChangeArrowheads="1"/>
          </p:cNvSpPr>
          <p:nvPr/>
        </p:nvSpPr>
        <p:spPr bwMode="auto">
          <a:xfrm>
            <a:off x="5410200" y="14478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hu-HU" altLang="hu-HU" sz="2400"/>
          </a:p>
        </p:txBody>
      </p:sp>
      <p:sp>
        <p:nvSpPr>
          <p:cNvPr id="5" name="Szövegdoboz 4"/>
          <p:cNvSpPr txBox="1"/>
          <p:nvPr/>
        </p:nvSpPr>
        <p:spPr>
          <a:xfrm>
            <a:off x="4680012" y="848451"/>
            <a:ext cx="4153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hu-HU" sz="4800" b="1" dirty="0">
                <a:solidFill>
                  <a:srgbClr val="003399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15.476</a:t>
            </a:r>
            <a:r>
              <a:rPr lang="hu-HU" sz="4800" b="1" dirty="0">
                <a:solidFill>
                  <a:srgbClr val="003399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.000,- Ft</a:t>
            </a:r>
            <a:endParaRPr lang="hu-HU" sz="4800" b="1" dirty="0">
              <a:solidFill>
                <a:srgbClr val="003399"/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F5F011E3-7B5C-86A6-3BE2-8E1454764623}"/>
              </a:ext>
            </a:extLst>
          </p:cNvPr>
          <p:cNvSpPr txBox="1"/>
          <p:nvPr/>
        </p:nvSpPr>
        <p:spPr>
          <a:xfrm>
            <a:off x="815013" y="6093296"/>
            <a:ext cx="7946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i="1" dirty="0">
                <a:solidFill>
                  <a:srgbClr val="00B0F0"/>
                </a:solidFill>
              </a:rPr>
              <a:t>Belügyminisztérium_ LEZÁRT és ELSZÁMOLT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D21727D-8EAA-E049-DDA6-B62F0F315F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60" y="1777266"/>
            <a:ext cx="5501224" cy="412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27488"/>
      </p:ext>
    </p:extLst>
  </p:cSld>
  <p:clrMapOvr>
    <a:masterClrMapping/>
  </p:clrMapOvr>
  <p:transition advTm="259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564BE6-3DA7-4530-819A-C3393971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0"/>
            <a:ext cx="8352928" cy="947192"/>
          </a:xfrm>
        </p:spPr>
        <p:txBody>
          <a:bodyPr>
            <a:normAutofit/>
          </a:bodyPr>
          <a:lstStyle/>
          <a:p>
            <a:r>
              <a:rPr lang="hu-HU" sz="4800" b="1" dirty="0">
                <a:solidFill>
                  <a:srgbClr val="C00000"/>
                </a:solidFill>
              </a:rPr>
              <a:t>2022 év – új lehetőségek</a:t>
            </a:r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0078E70F-C179-6A19-794C-BAD1B1C035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703547"/>
              </p:ext>
            </p:extLst>
          </p:nvPr>
        </p:nvGraphicFramePr>
        <p:xfrm>
          <a:off x="686225" y="980730"/>
          <a:ext cx="8064896" cy="5667200"/>
        </p:xfrm>
        <a:graphic>
          <a:graphicData uri="http://schemas.openxmlformats.org/drawingml/2006/table">
            <a:tbl>
              <a:tblPr/>
              <a:tblGrid>
                <a:gridCol w="6360807">
                  <a:extLst>
                    <a:ext uri="{9D8B030D-6E8A-4147-A177-3AD203B41FA5}">
                      <a16:colId xmlns:a16="http://schemas.microsoft.com/office/drawing/2014/main" val="2460912115"/>
                    </a:ext>
                  </a:extLst>
                </a:gridCol>
                <a:gridCol w="1704089">
                  <a:extLst>
                    <a:ext uri="{9D8B030D-6E8A-4147-A177-3AD203B41FA5}">
                      <a16:colId xmlns:a16="http://schemas.microsoft.com/office/drawing/2014/main" val="3631015670"/>
                    </a:ext>
                  </a:extLst>
                </a:gridCol>
              </a:tblGrid>
              <a:tr h="40804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2022 évi pályázatok megvalósítás / megvalósítás alatt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148919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Öttevény-Abda kerékpárút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230 000 000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563385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Multifunkciós kommunálisgép beszerzés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15 476 000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2518582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Fő utca páratlan oldali járda térkövezése felújítása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23 529 412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105609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óvoda multifunkciós előtér, új udvari bejárati kapu, környezetrendezés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13 865 394 Ft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9977163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Óvoda </a:t>
                      </a:r>
                      <a:r>
                        <a:rPr lang="hu-HU" sz="2000" b="1" i="1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előti</a:t>
                      </a:r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tér környezetrendezése, parkoló kialakítás - gyalogátkelőhely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4 859 373 Ft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289929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konyhai étkező fejlesztése, új főbejárat kialakítása a főépületen.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9 497 069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3938950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szociális célú tüzelőanyag beszerzés támogatása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712 470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0573652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ctr"/>
                      <a:r>
                        <a:rPr lang="hu-HU" sz="2000" b="1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szemléletformáló rendezvények értéktár kiadvány készítése.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497 240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9174715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Fő tér megújítása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8 951 973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219290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szabadtéri felnőtt játszótér kialakítása 8 eszközzel.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30 000 000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1360866"/>
                  </a:ext>
                </a:extLst>
              </a:tr>
              <a:tr h="40804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36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összesen: 337 388 931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197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370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6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8823023" cy="151216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4400" b="1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Óvoda-Bölcsőde </a:t>
            </a:r>
            <a:r>
              <a:rPr lang="hu-HU" sz="4400" b="1" dirty="0">
                <a:solidFill>
                  <a:srgbClr val="C00000"/>
                </a:solidFill>
                <a:latin typeface="+mn-lt"/>
              </a:rPr>
              <a:t>fejlesztés</a:t>
            </a:r>
            <a:br>
              <a:rPr lang="hu-HU" sz="4400" b="1" dirty="0">
                <a:solidFill>
                  <a:srgbClr val="C00000"/>
                </a:solidFill>
                <a:latin typeface="+mn-lt"/>
              </a:rPr>
            </a:br>
            <a:r>
              <a:rPr lang="hu-HU" sz="2800" b="1" dirty="0">
                <a:solidFill>
                  <a:srgbClr val="C00000"/>
                </a:solidFill>
                <a:latin typeface="+mn-lt"/>
              </a:rPr>
              <a:t>óvoda multifunkciós előtér, új udvari bejárati kapu: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823520" y="1742106"/>
            <a:ext cx="4320480" cy="777132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hu-HU" sz="4800" b="1" dirty="0">
                <a:solidFill>
                  <a:srgbClr val="003399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21.834.824,- Ft </a:t>
            </a:r>
            <a:endParaRPr lang="hu-HU" sz="4800" b="1" i="1" dirty="0">
              <a:solidFill>
                <a:srgbClr val="003399"/>
              </a:solidFill>
            </a:endParaRPr>
          </a:p>
        </p:txBody>
      </p:sp>
      <p:sp>
        <p:nvSpPr>
          <p:cNvPr id="9223" name="Text Box 24"/>
          <p:cNvSpPr txBox="1">
            <a:spLocks noChangeArrowheads="1"/>
          </p:cNvSpPr>
          <p:nvPr/>
        </p:nvSpPr>
        <p:spPr bwMode="auto">
          <a:xfrm>
            <a:off x="5257800" y="41148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hu-HU" altLang="hu-HU" sz="240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56E83845-50E1-6600-CA87-1E227FBC629D}"/>
              </a:ext>
            </a:extLst>
          </p:cNvPr>
          <p:cNvSpPr txBox="1"/>
          <p:nvPr/>
        </p:nvSpPr>
        <p:spPr>
          <a:xfrm>
            <a:off x="611052" y="5708542"/>
            <a:ext cx="8424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i="1" dirty="0">
                <a:solidFill>
                  <a:srgbClr val="00B0F0"/>
                </a:solidFill>
              </a:rPr>
              <a:t>Magyar Falu Program _ kivitelezés és beszerzés még folyamatban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59885D6-9A11-D02E-296C-B8C4AAE056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72"/>
          <a:stretch/>
        </p:blipFill>
        <p:spPr>
          <a:xfrm>
            <a:off x="617413" y="1369412"/>
            <a:ext cx="4439503" cy="185569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FA7990B-054C-0659-1772-DF52C4B20B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00750" y="3011965"/>
            <a:ext cx="5892150" cy="272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82578"/>
      </p:ext>
    </p:extLst>
  </p:cSld>
  <p:clrMapOvr>
    <a:masterClrMapping/>
  </p:clrMapOvr>
  <p:transition advTm="259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6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8823023" cy="151216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4400" b="1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Óvoda-Bölcsőde </a:t>
            </a:r>
            <a:r>
              <a:rPr lang="hu-HU" sz="4400" b="1" dirty="0">
                <a:solidFill>
                  <a:srgbClr val="C00000"/>
                </a:solidFill>
                <a:latin typeface="+mn-lt"/>
              </a:rPr>
              <a:t>fejlesztés</a:t>
            </a:r>
            <a:br>
              <a:rPr lang="hu-HU" sz="4400" b="1" dirty="0">
                <a:solidFill>
                  <a:srgbClr val="C00000"/>
                </a:solidFill>
                <a:latin typeface="+mn-lt"/>
              </a:rPr>
            </a:br>
            <a:r>
              <a:rPr lang="hu-HU" sz="2800" b="1" dirty="0">
                <a:solidFill>
                  <a:srgbClr val="C00000"/>
                </a:solidFill>
                <a:latin typeface="+mn-lt"/>
              </a:rPr>
              <a:t>óvodai tornaterem felújítás és környezetrendezés: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799398" y="1412776"/>
            <a:ext cx="4320480" cy="777132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hu-HU" sz="4800" b="1" dirty="0">
                <a:solidFill>
                  <a:srgbClr val="003399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hu-HU" sz="4800" b="1" dirty="0">
                <a:solidFill>
                  <a:srgbClr val="003399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.475.285,- Ft </a:t>
            </a:r>
            <a:endParaRPr lang="hu-HU" sz="4800" b="1" i="1" dirty="0">
              <a:solidFill>
                <a:srgbClr val="003399"/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56E83845-50E1-6600-CA87-1E227FBC629D}"/>
              </a:ext>
            </a:extLst>
          </p:cNvPr>
          <p:cNvSpPr txBox="1"/>
          <p:nvPr/>
        </p:nvSpPr>
        <p:spPr>
          <a:xfrm>
            <a:off x="693855" y="5457680"/>
            <a:ext cx="8424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i="1" dirty="0">
                <a:solidFill>
                  <a:srgbClr val="00B0F0"/>
                </a:solidFill>
              </a:rPr>
              <a:t>Magyar Falu Program _ kivitelezés befejezve elszámolás folyamatban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CFC374E-70DB-2586-93D2-8B461E9C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620" y="2014771"/>
            <a:ext cx="3609955" cy="2693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D4711C1-3D04-F2BF-173C-47153B676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209642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9061"/>
      </p:ext>
    </p:extLst>
  </p:cSld>
  <p:clrMapOvr>
    <a:masterClrMapping/>
  </p:clrMapOvr>
  <p:transition advTm="259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6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8424935" cy="151216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4400" b="1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Óvoda-Bölcsőde </a:t>
            </a:r>
            <a:r>
              <a:rPr lang="hu-HU" sz="4400" b="1" dirty="0">
                <a:solidFill>
                  <a:srgbClr val="C00000"/>
                </a:solidFill>
                <a:latin typeface="+mn-lt"/>
              </a:rPr>
              <a:t>fejlesztés</a:t>
            </a:r>
            <a:br>
              <a:rPr lang="hu-HU" sz="4400" b="1" dirty="0">
                <a:solidFill>
                  <a:srgbClr val="C00000"/>
                </a:solidFill>
                <a:latin typeface="+mn-lt"/>
              </a:rPr>
            </a:br>
            <a:r>
              <a:rPr lang="hu-HU" sz="2800" b="1" dirty="0">
                <a:solidFill>
                  <a:srgbClr val="C00000"/>
                </a:solidFill>
                <a:latin typeface="+mn-lt"/>
              </a:rPr>
              <a:t>konyhai étkező fejlesztése, új főbejárat és fejlesztőszoba kialakítása a főépületen: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823520" y="1742106"/>
            <a:ext cx="4320480" cy="777132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hu-HU" sz="4800" b="1" dirty="0">
                <a:solidFill>
                  <a:srgbClr val="003399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hu-HU" sz="4800" b="1" dirty="0">
                <a:solidFill>
                  <a:srgbClr val="003399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.130.396,- Ft </a:t>
            </a:r>
            <a:endParaRPr lang="hu-HU" sz="4800" b="1" i="1" dirty="0">
              <a:solidFill>
                <a:srgbClr val="003399"/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56E83845-50E1-6600-CA87-1E227FBC629D}"/>
              </a:ext>
            </a:extLst>
          </p:cNvPr>
          <p:cNvSpPr txBox="1"/>
          <p:nvPr/>
        </p:nvSpPr>
        <p:spPr>
          <a:xfrm>
            <a:off x="611052" y="5430684"/>
            <a:ext cx="8424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i="1" dirty="0">
                <a:solidFill>
                  <a:srgbClr val="00B0F0"/>
                </a:solidFill>
              </a:rPr>
              <a:t>Magyar Falu Program </a:t>
            </a:r>
          </a:p>
          <a:p>
            <a:r>
              <a:rPr lang="hu-HU" sz="3200" b="1" i="1" dirty="0">
                <a:solidFill>
                  <a:srgbClr val="00B0F0"/>
                </a:solidFill>
              </a:rPr>
              <a:t>kivitelezés és beszerzés még folyamatban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5A5D3F6-2AB9-A665-6058-83DC9F8FE3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011342"/>
            <a:ext cx="3852429" cy="288932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10C7142-5C88-CC99-482E-61C7B953C8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6133" y="2920990"/>
            <a:ext cx="3214018" cy="241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97219"/>
      </p:ext>
    </p:extLst>
  </p:cSld>
  <p:clrMapOvr>
    <a:masterClrMapping/>
  </p:clrMapOvr>
  <p:transition advTm="259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6"/>
          <p:cNvSpPr>
            <a:spLocks noGrp="1" noChangeArrowheads="1"/>
          </p:cNvSpPr>
          <p:nvPr>
            <p:ph type="title"/>
          </p:nvPr>
        </p:nvSpPr>
        <p:spPr>
          <a:xfrm>
            <a:off x="539553" y="188640"/>
            <a:ext cx="8424936" cy="151216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4400" b="1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Óvoda-Bölcsőde </a:t>
            </a:r>
            <a:r>
              <a:rPr lang="hu-HU" sz="4400" b="1" dirty="0">
                <a:solidFill>
                  <a:srgbClr val="C00000"/>
                </a:solidFill>
                <a:latin typeface="+mn-lt"/>
              </a:rPr>
              <a:t>fejlesztés</a:t>
            </a:r>
            <a:br>
              <a:rPr lang="hu-HU" sz="4400" b="1" dirty="0">
                <a:solidFill>
                  <a:srgbClr val="C00000"/>
                </a:solidFill>
                <a:latin typeface="+mn-lt"/>
              </a:rPr>
            </a:br>
            <a:r>
              <a:rPr lang="hu-HU" sz="2800" b="1" dirty="0">
                <a:solidFill>
                  <a:srgbClr val="C00000"/>
                </a:solidFill>
                <a:latin typeface="+mn-lt"/>
              </a:rPr>
              <a:t>parkoló építése kivitelezése, csapadékvíz elvezetéssel környezetrendezés: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5407689" y="1706121"/>
            <a:ext cx="3694225" cy="777132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hu-HU" sz="4800" b="1" dirty="0">
                <a:solidFill>
                  <a:srgbClr val="003399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hu-HU" sz="4800" b="1" dirty="0">
                <a:solidFill>
                  <a:srgbClr val="003399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.191.874,- Ft </a:t>
            </a:r>
            <a:endParaRPr lang="hu-HU" sz="4800" b="1" i="1" dirty="0">
              <a:solidFill>
                <a:srgbClr val="003399"/>
              </a:solidFill>
            </a:endParaRPr>
          </a:p>
        </p:txBody>
      </p:sp>
      <p:sp>
        <p:nvSpPr>
          <p:cNvPr id="9223" name="Text Box 24"/>
          <p:cNvSpPr txBox="1">
            <a:spLocks noChangeArrowheads="1"/>
          </p:cNvSpPr>
          <p:nvPr/>
        </p:nvSpPr>
        <p:spPr bwMode="auto">
          <a:xfrm>
            <a:off x="5257800" y="41148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hu-HU" altLang="hu-HU" sz="240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C1540599-A557-CF75-CD7A-8D2A7023BD19}"/>
              </a:ext>
            </a:extLst>
          </p:cNvPr>
          <p:cNvSpPr txBox="1"/>
          <p:nvPr/>
        </p:nvSpPr>
        <p:spPr>
          <a:xfrm>
            <a:off x="5407690" y="3294727"/>
            <a:ext cx="36676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i="1" dirty="0">
                <a:solidFill>
                  <a:srgbClr val="00B0F0"/>
                </a:solidFill>
              </a:rPr>
              <a:t>Magyar Falu Program </a:t>
            </a:r>
          </a:p>
          <a:p>
            <a:endParaRPr lang="hu-HU" sz="3200" b="1" i="1" dirty="0">
              <a:solidFill>
                <a:srgbClr val="00B0F0"/>
              </a:solidFill>
            </a:endParaRPr>
          </a:p>
          <a:p>
            <a:r>
              <a:rPr lang="hu-HU" sz="3200" b="1" i="1" dirty="0">
                <a:solidFill>
                  <a:srgbClr val="00B0F0"/>
                </a:solidFill>
              </a:rPr>
              <a:t>kivitelezés és beszerzés még folyamatban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D4456E9-A031-753D-CF70-F48C384A2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892704"/>
            <a:ext cx="4699094" cy="3624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971433"/>
      </p:ext>
    </p:extLst>
  </p:cSld>
  <p:clrMapOvr>
    <a:masterClrMapping/>
  </p:clrMapOvr>
  <p:transition advTm="259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6"/>
          <p:cNvSpPr>
            <a:spLocks noGrp="1" noChangeArrowheads="1"/>
          </p:cNvSpPr>
          <p:nvPr>
            <p:ph type="title"/>
          </p:nvPr>
        </p:nvSpPr>
        <p:spPr>
          <a:xfrm>
            <a:off x="539553" y="188640"/>
            <a:ext cx="6552727" cy="122413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4400" b="1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Óvoda-Bölcsőde </a:t>
            </a:r>
            <a:r>
              <a:rPr lang="hu-HU" sz="4400" b="1" dirty="0">
                <a:solidFill>
                  <a:srgbClr val="C00000"/>
                </a:solidFill>
                <a:latin typeface="+mn-lt"/>
              </a:rPr>
              <a:t>fejlesztés</a:t>
            </a:r>
            <a:br>
              <a:rPr lang="hu-HU" sz="4400" b="1" dirty="0">
                <a:solidFill>
                  <a:srgbClr val="C00000"/>
                </a:solidFill>
                <a:latin typeface="+mn-lt"/>
              </a:rPr>
            </a:br>
            <a:r>
              <a:rPr lang="hu-HU" sz="2800" b="1" dirty="0">
                <a:solidFill>
                  <a:srgbClr val="C00000"/>
                </a:solidFill>
                <a:latin typeface="+mn-lt"/>
              </a:rPr>
              <a:t>gyalogátkelőhely a közművekkel: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5436095" y="1034054"/>
            <a:ext cx="3707905" cy="777132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hu-HU" sz="4800" b="1" dirty="0">
                <a:solidFill>
                  <a:srgbClr val="003399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9.665.399,- Ft </a:t>
            </a:r>
            <a:endParaRPr lang="hu-HU" sz="4800" b="1" i="1" dirty="0">
              <a:solidFill>
                <a:srgbClr val="003399"/>
              </a:solidFill>
            </a:endParaRPr>
          </a:p>
        </p:txBody>
      </p:sp>
      <p:sp>
        <p:nvSpPr>
          <p:cNvPr id="9223" name="Text Box 24"/>
          <p:cNvSpPr txBox="1">
            <a:spLocks noChangeArrowheads="1"/>
          </p:cNvSpPr>
          <p:nvPr/>
        </p:nvSpPr>
        <p:spPr bwMode="auto">
          <a:xfrm>
            <a:off x="5257800" y="41148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hu-HU" altLang="hu-HU" sz="240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313B908-D4F4-775E-0427-B12BA808A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66" y="1854724"/>
            <a:ext cx="7185868" cy="4104456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44303E98-CD29-B652-D643-A2E0501105EE}"/>
              </a:ext>
            </a:extLst>
          </p:cNvPr>
          <p:cNvSpPr txBox="1">
            <a:spLocks noChangeArrowheads="1"/>
          </p:cNvSpPr>
          <p:nvPr/>
        </p:nvSpPr>
        <p:spPr>
          <a:xfrm>
            <a:off x="899592" y="6054944"/>
            <a:ext cx="8064897" cy="777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Franklin Gothic Book" panose="020B0503020102020204" pitchFamily="34" charset="0"/>
              <a:buNone/>
              <a:defRPr/>
            </a:pPr>
            <a:r>
              <a:rPr lang="hu-HU" sz="4800" b="1" dirty="0">
                <a:solidFill>
                  <a:srgbClr val="00B0F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Mindösszesen: 63.297.778,- Ft </a:t>
            </a:r>
            <a:endParaRPr lang="hu-HU" sz="48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40161"/>
      </p:ext>
    </p:extLst>
  </p:cSld>
  <p:clrMapOvr>
    <a:masterClrMapping/>
  </p:clrMapOvr>
  <p:transition advTm="259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564BE6-3DA7-4530-819A-C3393971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0"/>
            <a:ext cx="8352928" cy="947192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rgbClr val="C00000"/>
                </a:solidFill>
              </a:rPr>
              <a:t>2022 év beruházásai</a:t>
            </a:r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9D7E2207-486B-385C-EA0D-93E2EE0E1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200983"/>
              </p:ext>
            </p:extLst>
          </p:nvPr>
        </p:nvGraphicFramePr>
        <p:xfrm>
          <a:off x="683568" y="692696"/>
          <a:ext cx="8352928" cy="6011851"/>
        </p:xfrm>
        <a:graphic>
          <a:graphicData uri="http://schemas.openxmlformats.org/drawingml/2006/table">
            <a:tbl>
              <a:tblPr/>
              <a:tblGrid>
                <a:gridCol w="5438782">
                  <a:extLst>
                    <a:ext uri="{9D8B030D-6E8A-4147-A177-3AD203B41FA5}">
                      <a16:colId xmlns:a16="http://schemas.microsoft.com/office/drawing/2014/main" val="4149205528"/>
                    </a:ext>
                  </a:extLst>
                </a:gridCol>
                <a:gridCol w="1559617">
                  <a:extLst>
                    <a:ext uri="{9D8B030D-6E8A-4147-A177-3AD203B41FA5}">
                      <a16:colId xmlns:a16="http://schemas.microsoft.com/office/drawing/2014/main" val="2312652165"/>
                    </a:ext>
                  </a:extLst>
                </a:gridCol>
                <a:gridCol w="1354529">
                  <a:extLst>
                    <a:ext uri="{9D8B030D-6E8A-4147-A177-3AD203B41FA5}">
                      <a16:colId xmlns:a16="http://schemas.microsoft.com/office/drawing/2014/main" val="4234918734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Öttevény-Abda kerékpárút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230 000 000 Ft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33 449 000 Ft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481370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Multifunkciós kommunálisgép beszerzés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15 476 000 Ft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15 476 000 Ft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8854612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Fő utca páratlan oldali járda térkövezése felújítása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23 529 412 Ft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39 670 871 Ft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416670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óvoda multifunkciós előtér, új udvari bejárati kapu, környezetrendezés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13 865 394 Ft</a:t>
                      </a:r>
                    </a:p>
                  </a:txBody>
                  <a:tcPr marL="6218" marR="6218" marT="62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27 184 500 Ft</a:t>
                      </a:r>
                    </a:p>
                  </a:txBody>
                  <a:tcPr marL="6218" marR="6218" marT="62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1087309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Óvoda előti tér környezetrendezése, parkoló kialakítás - gyalogátkelőhely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4 859 373 Ft</a:t>
                      </a:r>
                    </a:p>
                  </a:txBody>
                  <a:tcPr marL="6218" marR="6218" marT="62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21 982 882 Ft</a:t>
                      </a:r>
                    </a:p>
                  </a:txBody>
                  <a:tcPr marL="6218" marR="6218" marT="62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6705419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konyhai étkező fejlesztése, új főbejárat kialakítása a főépületen.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9 497 069 Ft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14 130 396 Ft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84667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szociális célú tüzelőanyag vásárlásához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712 470 Ft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712 470 Ft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511957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szemléletformáló rendezvények értéktár kiadvány készítése.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497 240 Ft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497 240 Ft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0978084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Fő tér megújítása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8 951 973 Ft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5185349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szabadtéri felnőtt játszótér kialakítása 8 eszközzel.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30 000 000 Ft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6469052"/>
                  </a:ext>
                </a:extLst>
              </a:tr>
              <a:tr h="480053"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összesen: 68 436 958 Ft / 119 654 359 Ft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hu-HU" sz="1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6713332"/>
                  </a:ext>
                </a:extLst>
              </a:tr>
              <a:tr h="48005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hu-HU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Felhasznált önerő: 51 217 401 Ft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hu-H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347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4776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564BE6-3DA7-4530-819A-C3393971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0"/>
            <a:ext cx="7560840" cy="1484784"/>
          </a:xfrm>
        </p:spPr>
        <p:txBody>
          <a:bodyPr>
            <a:normAutofit fontScale="90000"/>
          </a:bodyPr>
          <a:lstStyle/>
          <a:p>
            <a:r>
              <a:rPr lang="hu-HU" sz="4800" b="1" dirty="0">
                <a:solidFill>
                  <a:srgbClr val="C00000"/>
                </a:solidFill>
              </a:rPr>
              <a:t>Reményeink:</a:t>
            </a:r>
            <a:br>
              <a:rPr lang="hu-HU" sz="4800" b="1" dirty="0">
                <a:solidFill>
                  <a:srgbClr val="C00000"/>
                </a:solidFill>
              </a:rPr>
            </a:br>
            <a:r>
              <a:rPr lang="hu-HU" sz="4800" b="1" dirty="0">
                <a:solidFill>
                  <a:srgbClr val="C00000"/>
                </a:solidFill>
              </a:rPr>
              <a:t>beadott, elbírálásra váró pályázatok</a:t>
            </a:r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7C26E600-C630-067C-8D0D-409E81B522A0}"/>
              </a:ext>
            </a:extLst>
          </p:cNvPr>
          <p:cNvGraphicFramePr>
            <a:graphicFrameLocks noGrp="1"/>
          </p:cNvGraphicFramePr>
          <p:nvPr/>
        </p:nvGraphicFramePr>
        <p:xfrm>
          <a:off x="827584" y="2204864"/>
          <a:ext cx="7920880" cy="3496270"/>
        </p:xfrm>
        <a:graphic>
          <a:graphicData uri="http://schemas.openxmlformats.org/drawingml/2006/table">
            <a:tbl>
              <a:tblPr/>
              <a:tblGrid>
                <a:gridCol w="6247221">
                  <a:extLst>
                    <a:ext uri="{9D8B030D-6E8A-4147-A177-3AD203B41FA5}">
                      <a16:colId xmlns:a16="http://schemas.microsoft.com/office/drawing/2014/main" val="3403273172"/>
                    </a:ext>
                  </a:extLst>
                </a:gridCol>
                <a:gridCol w="1673659">
                  <a:extLst>
                    <a:ext uri="{9D8B030D-6E8A-4147-A177-3AD203B41FA5}">
                      <a16:colId xmlns:a16="http://schemas.microsoft.com/office/drawing/2014/main" val="461723248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l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Termelői piac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000" b="1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109 833 205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372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Település központ fejlesztés Öttevény községben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123 570 962 Ft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691962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szabadtéri Jókai sportpark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000" b="1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23 529 412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9918807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Fő utca páratlan oldali járda térkövezése felújítás folytatása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5 740 068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031861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ctr"/>
                      <a:r>
                        <a:rPr lang="hu-HU" sz="2000" b="1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Petőfi Park kialakítása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2 990 850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263515"/>
                  </a:ext>
                </a:extLst>
              </a:tr>
              <a:tr h="57606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36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összesen: 265 664 497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605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8640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564BE6-3DA7-4530-819A-C3393971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0"/>
            <a:ext cx="7560840" cy="1484784"/>
          </a:xfrm>
        </p:spPr>
        <p:txBody>
          <a:bodyPr>
            <a:normAutofit/>
          </a:bodyPr>
          <a:lstStyle/>
          <a:p>
            <a:pPr algn="l" fontAlgn="ctr"/>
            <a:r>
              <a:rPr lang="hu-HU" sz="4800" b="1" i="1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Termelői piac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DB20B55-88A3-7D7A-2DBA-22A77615E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819393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301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564BE6-3DA7-4530-819A-C3393971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0"/>
            <a:ext cx="7560840" cy="1484784"/>
          </a:xfrm>
        </p:spPr>
        <p:txBody>
          <a:bodyPr>
            <a:normAutofit/>
          </a:bodyPr>
          <a:lstStyle/>
          <a:p>
            <a:pPr algn="l" fontAlgn="ctr"/>
            <a:r>
              <a:rPr lang="hu-HU" sz="4800" b="1" i="1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Település központ fejlesztés Öttevény községben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E1FE589-7E49-6682-B5D4-799A0B26F9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8" b="14103"/>
          <a:stretch/>
        </p:blipFill>
        <p:spPr>
          <a:xfrm>
            <a:off x="611560" y="1700808"/>
            <a:ext cx="8388424" cy="464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71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564BE6-3DA7-4530-819A-C3393971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0"/>
            <a:ext cx="7560840" cy="1484784"/>
          </a:xfrm>
        </p:spPr>
        <p:txBody>
          <a:bodyPr>
            <a:normAutofit/>
          </a:bodyPr>
          <a:lstStyle/>
          <a:p>
            <a:pPr algn="l" fontAlgn="ctr"/>
            <a:r>
              <a:rPr lang="hu-HU" sz="4800" b="1" i="1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szabadtéri Jókai sportpark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4608CCD-7E40-7355-02B5-BF4037963A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4" t="19940" r="38187" b="26439"/>
          <a:stretch/>
        </p:blipFill>
        <p:spPr>
          <a:xfrm>
            <a:off x="1115616" y="836712"/>
            <a:ext cx="7560840" cy="570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5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050"/>
          <p:cNvSpPr>
            <a:spLocks noGrp="1" noChangeArrowheads="1"/>
          </p:cNvSpPr>
          <p:nvPr>
            <p:ph type="title"/>
          </p:nvPr>
        </p:nvSpPr>
        <p:spPr>
          <a:xfrm>
            <a:off x="755576" y="188640"/>
            <a:ext cx="4327227" cy="15750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sz="4900" b="1" i="1" dirty="0">
                <a:solidFill>
                  <a:srgbClr val="003399"/>
                </a:solidFill>
                <a:latin typeface="+mn-lt"/>
              </a:rPr>
              <a:t>Zárszámadási 			rendelet </a:t>
            </a:r>
            <a:endParaRPr lang="hu-HU" b="1" i="1" dirty="0">
              <a:solidFill>
                <a:srgbClr val="003399"/>
              </a:solidFill>
              <a:latin typeface="+mn-lt"/>
            </a:endParaRPr>
          </a:p>
        </p:txBody>
      </p:sp>
      <p:sp>
        <p:nvSpPr>
          <p:cNvPr id="5125" name="Rectangle 2051"/>
          <p:cNvSpPr>
            <a:spLocks noGrp="1" noChangeArrowheads="1"/>
          </p:cNvSpPr>
          <p:nvPr>
            <p:ph idx="1"/>
          </p:nvPr>
        </p:nvSpPr>
        <p:spPr>
          <a:xfrm>
            <a:off x="971600" y="2132856"/>
            <a:ext cx="6696744" cy="208823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hu-HU" altLang="hu-HU" sz="2800" b="1" dirty="0"/>
              <a:t>2021 év </a:t>
            </a:r>
            <a:r>
              <a:rPr lang="hu-HU" sz="2800" b="1" dirty="0"/>
              <a:t>költségvetésének 		végrehajtása</a:t>
            </a:r>
          </a:p>
          <a:p>
            <a:pPr marL="365760" lvl="1" indent="0">
              <a:lnSpc>
                <a:spcPct val="90000"/>
              </a:lnSpc>
              <a:buNone/>
            </a:pPr>
            <a:r>
              <a:rPr lang="hu-HU" altLang="hu-HU" sz="1800" b="1" dirty="0"/>
              <a:t>			</a:t>
            </a:r>
            <a:r>
              <a:rPr lang="hu-HU" altLang="hu-HU" sz="2600" b="1" dirty="0"/>
              <a:t>/</a:t>
            </a:r>
            <a:r>
              <a:rPr lang="hu-HU" altLang="hu-HU" sz="1800" b="1" dirty="0"/>
              <a:t> </a:t>
            </a:r>
            <a:r>
              <a:rPr lang="hu-HU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575.757.399</a:t>
            </a: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Ft </a:t>
            </a:r>
            <a:r>
              <a:rPr lang="hu-HU" altLang="hu-HU" sz="2800" b="1" i="1" dirty="0"/>
              <a:t>bevétel</a:t>
            </a:r>
          </a:p>
          <a:p>
            <a:pPr marL="365760" lvl="1" indent="0">
              <a:lnSpc>
                <a:spcPct val="90000"/>
              </a:lnSpc>
              <a:buNone/>
            </a:pPr>
            <a:r>
              <a:rPr lang="hu-HU" altLang="hu-HU" sz="2800" b="1" i="1" dirty="0"/>
              <a:t>			/ </a:t>
            </a:r>
            <a:r>
              <a:rPr lang="hu-HU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365.547.434 Ft</a:t>
            </a:r>
            <a:r>
              <a:rPr lang="hu-HU" altLang="hu-HU" sz="2800" b="1" i="1" dirty="0"/>
              <a:t> kiadás </a:t>
            </a:r>
          </a:p>
          <a:p>
            <a:pPr marL="365760" lvl="1" indent="0">
              <a:lnSpc>
                <a:spcPct val="90000"/>
              </a:lnSpc>
              <a:buNone/>
            </a:pPr>
            <a:r>
              <a:rPr lang="hu-HU" altLang="hu-HU" sz="2800" b="1" i="1" dirty="0"/>
              <a:t>			/ </a:t>
            </a:r>
            <a:r>
              <a:rPr lang="hu-HU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210.209.965 Ft </a:t>
            </a:r>
            <a:r>
              <a:rPr lang="hu-HU" sz="2800" b="1" i="1" dirty="0"/>
              <a:t>maradvány</a:t>
            </a:r>
            <a:endParaRPr lang="hu-HU" altLang="hu-HU" sz="2800" b="1" i="1" dirty="0"/>
          </a:p>
        </p:txBody>
      </p:sp>
      <p:pic>
        <p:nvPicPr>
          <p:cNvPr id="5127" name="Picture 2053" descr="BS00561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73" y="80629"/>
            <a:ext cx="3777650" cy="277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39552" y="4149080"/>
            <a:ext cx="8608661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FF0000"/>
                </a:solidFill>
              </a:rPr>
              <a:t>Az önkormányzat és intézményeinek gazdálkodása 2021 évben is pozitív eredménnyel zárult.</a:t>
            </a:r>
          </a:p>
          <a:p>
            <a:pPr algn="ctr"/>
            <a:endParaRPr lang="hu-HU" sz="900" dirty="0">
              <a:solidFill>
                <a:srgbClr val="FF0000"/>
              </a:solidFill>
            </a:endParaRPr>
          </a:p>
          <a:p>
            <a:pPr algn="ctr"/>
            <a:r>
              <a:rPr lang="hu-HU" sz="2400" b="1" i="1" dirty="0"/>
              <a:t>2021 évben az önkormányzat gazdálkodásában korábbi éveknek megfelelően továbbra is jelentős pályázati pénzek jelentek meg.</a:t>
            </a:r>
          </a:p>
        </p:txBody>
      </p:sp>
    </p:spTree>
    <p:extLst>
      <p:ext uri="{BB962C8B-B14F-4D97-AF65-F5344CB8AC3E}">
        <p14:creationId xmlns:p14="http://schemas.microsoft.com/office/powerpoint/2010/main" val="2618933504"/>
      </p:ext>
    </p:extLst>
  </p:cSld>
  <p:clrMapOvr>
    <a:masterClrMapping/>
  </p:clrMapOvr>
  <p:transition spd="slow" advTm="20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564BE6-3DA7-4530-819A-C3393971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0"/>
            <a:ext cx="8640960" cy="947192"/>
          </a:xfrm>
        </p:spPr>
        <p:txBody>
          <a:bodyPr>
            <a:normAutofit fontScale="90000"/>
          </a:bodyPr>
          <a:lstStyle/>
          <a:p>
            <a:r>
              <a:rPr lang="hu-HU" sz="4800" b="1" dirty="0">
                <a:solidFill>
                  <a:srgbClr val="C00000"/>
                </a:solidFill>
              </a:rPr>
              <a:t>Lehetőségeink–megnyert pályázatok</a:t>
            </a:r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8A80D48D-5349-0928-1534-F23E774613E6}"/>
              </a:ext>
            </a:extLst>
          </p:cNvPr>
          <p:cNvGraphicFramePr>
            <a:graphicFrameLocks noGrp="1"/>
          </p:cNvGraphicFramePr>
          <p:nvPr/>
        </p:nvGraphicFramePr>
        <p:xfrm>
          <a:off x="827584" y="836712"/>
          <a:ext cx="7704856" cy="5867926"/>
        </p:xfrm>
        <a:graphic>
          <a:graphicData uri="http://schemas.openxmlformats.org/drawingml/2006/table">
            <a:tbl>
              <a:tblPr/>
              <a:tblGrid>
                <a:gridCol w="5729574">
                  <a:extLst>
                    <a:ext uri="{9D8B030D-6E8A-4147-A177-3AD203B41FA5}">
                      <a16:colId xmlns:a16="http://schemas.microsoft.com/office/drawing/2014/main" val="315470121"/>
                    </a:ext>
                  </a:extLst>
                </a:gridCol>
                <a:gridCol w="1975282">
                  <a:extLst>
                    <a:ext uri="{9D8B030D-6E8A-4147-A177-3AD203B41FA5}">
                      <a16:colId xmlns:a16="http://schemas.microsoft.com/office/drawing/2014/main" val="3231701386"/>
                    </a:ext>
                  </a:extLst>
                </a:gridCol>
              </a:tblGrid>
              <a:tr h="50579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24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megvalósítás előtt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020582"/>
                  </a:ext>
                </a:extLst>
              </a:tr>
              <a:tr h="505794">
                <a:tc>
                  <a:txBody>
                    <a:bodyPr/>
                    <a:lstStyle/>
                    <a:p>
                      <a:pPr algn="l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Csapadékvíz elvezetés József A - Jókai utcák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110 000 000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0881295"/>
                  </a:ext>
                </a:extLst>
              </a:tr>
              <a:tr h="505794">
                <a:tc>
                  <a:txBody>
                    <a:bodyPr/>
                    <a:lstStyle/>
                    <a:p>
                      <a:pPr algn="l" fontAlgn="ctr"/>
                      <a:r>
                        <a:rPr lang="hu-HU" sz="2000" b="1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Külterületi helyi közutak fejlesztése (Börcsi út)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217 987 762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7880586"/>
                  </a:ext>
                </a:extLst>
              </a:tr>
              <a:tr h="505794">
                <a:tc>
                  <a:txBody>
                    <a:bodyPr/>
                    <a:lstStyle/>
                    <a:p>
                      <a:pPr algn="l" fontAlgn="ctr"/>
                      <a:r>
                        <a:rPr lang="hu-HU" sz="2000" b="1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Polgármesteri hivatal energetikai felújítása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48 507 447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204063"/>
                  </a:ext>
                </a:extLst>
              </a:tr>
              <a:tr h="505794">
                <a:tc>
                  <a:txBody>
                    <a:bodyPr/>
                    <a:lstStyle/>
                    <a:p>
                      <a:pPr algn="l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Tátika játszótér fejlesztése 2 db fém eszközzel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5 999 999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723491"/>
                  </a:ext>
                </a:extLst>
              </a:tr>
              <a:tr h="505794">
                <a:tc>
                  <a:txBody>
                    <a:bodyPr/>
                    <a:lstStyle/>
                    <a:p>
                      <a:pPr algn="l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Templom utcai járda térkövezése felújítása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8 990 206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5770235"/>
                  </a:ext>
                </a:extLst>
              </a:tr>
              <a:tr h="505794">
                <a:tc>
                  <a:txBody>
                    <a:bodyPr/>
                    <a:lstStyle/>
                    <a:p>
                      <a:pPr algn="l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Orvosi rendelők épületének külső homlokzat felújítása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19 993 574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265935"/>
                  </a:ext>
                </a:extLst>
              </a:tr>
              <a:tr h="505794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Új temető ravatalozó külső homlokzat felújítása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5 998 503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9330032"/>
                  </a:ext>
                </a:extLst>
              </a:tr>
              <a:tr h="505794">
                <a:tc>
                  <a:txBody>
                    <a:bodyPr/>
                    <a:lstStyle/>
                    <a:p>
                      <a:pPr algn="l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Régi temető új ravatalozó építése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8 890 000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41900"/>
                  </a:ext>
                </a:extLst>
              </a:tr>
              <a:tr h="505794">
                <a:tc>
                  <a:txBody>
                    <a:bodyPr/>
                    <a:lstStyle/>
                    <a:p>
                      <a:pPr algn="l" fontAlgn="ctr"/>
                      <a:r>
                        <a:rPr lang="hu-HU" sz="2000" b="1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Takarékban épületének megvásárlása.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4 999 998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579204"/>
                  </a:ext>
                </a:extLst>
              </a:tr>
              <a:tr h="809986"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36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összesen: 431 367 489 Ft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hu-HU" sz="20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5652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7639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564BE6-3DA7-4530-819A-C3393971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63" y="256288"/>
            <a:ext cx="8316420" cy="947192"/>
          </a:xfrm>
        </p:spPr>
        <p:txBody>
          <a:bodyPr>
            <a:normAutofit/>
          </a:bodyPr>
          <a:lstStyle/>
          <a:p>
            <a:r>
              <a:rPr lang="hu-HU" sz="4800" b="1" dirty="0">
                <a:solidFill>
                  <a:srgbClr val="C00000"/>
                </a:solidFill>
              </a:rPr>
              <a:t>Pályázatok: 1.034.420.917,- FT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6A2A6A4-7789-447C-BDE2-60AC89C5766A}"/>
              </a:ext>
            </a:extLst>
          </p:cNvPr>
          <p:cNvSpPr txBox="1"/>
          <p:nvPr/>
        </p:nvSpPr>
        <p:spPr>
          <a:xfrm rot="10800000" flipV="1">
            <a:off x="487441" y="980728"/>
            <a:ext cx="8748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i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Át</a:t>
            </a:r>
            <a:r>
              <a:rPr lang="hu-HU" sz="4000" b="1" i="1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léptük a milliárdos határt a </a:t>
            </a:r>
            <a:r>
              <a:rPr lang="hu-HU" sz="4000" b="1" i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pályázati források tekintetében 2022-ben</a:t>
            </a:r>
            <a:endParaRPr lang="hu-HU" sz="4000" b="1" i="1" dirty="0">
              <a:solidFill>
                <a:srgbClr val="003399"/>
              </a:solidFill>
            </a:endParaRPr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F2FC79C7-19C1-80A6-EEEC-956EAE3912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468694"/>
              </p:ext>
            </p:extLst>
          </p:nvPr>
        </p:nvGraphicFramePr>
        <p:xfrm>
          <a:off x="703463" y="3429000"/>
          <a:ext cx="8316420" cy="3024336"/>
        </p:xfrm>
        <a:graphic>
          <a:graphicData uri="http://schemas.openxmlformats.org/drawingml/2006/table">
            <a:tbl>
              <a:tblPr/>
              <a:tblGrid>
                <a:gridCol w="6008709">
                  <a:extLst>
                    <a:ext uri="{9D8B030D-6E8A-4147-A177-3AD203B41FA5}">
                      <a16:colId xmlns:a16="http://schemas.microsoft.com/office/drawing/2014/main" val="1522457500"/>
                    </a:ext>
                  </a:extLst>
                </a:gridCol>
                <a:gridCol w="2307711">
                  <a:extLst>
                    <a:ext uri="{9D8B030D-6E8A-4147-A177-3AD203B41FA5}">
                      <a16:colId xmlns:a16="http://schemas.microsoft.com/office/drawing/2014/main" val="2913730276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l" fontAlgn="b"/>
                      <a:r>
                        <a:rPr lang="hu-HU" sz="2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 év várható közüzemi költségei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12 000 000 Ft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27567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b"/>
                      <a:r>
                        <a:rPr lang="hu-HU" sz="2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 év várható közüzemi költségei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82 000 000 Ft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405087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b"/>
                      <a:r>
                        <a:rPr lang="hu-HU" sz="2800" b="0" i="1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Közvilágítás várható többlet költsége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800" b="0" i="1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34 000 000 Ft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786192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b"/>
                      <a:r>
                        <a:rPr lang="hu-HU" sz="2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év </a:t>
                      </a:r>
                      <a:r>
                        <a:rPr lang="hu-HU" sz="2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</a:t>
                      </a:r>
                      <a:r>
                        <a:rPr lang="hu-HU" sz="2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hu-HU" sz="2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ktg</a:t>
                      </a:r>
                      <a:r>
                        <a:rPr lang="hu-HU" sz="2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.-ek </a:t>
                      </a:r>
                      <a:r>
                        <a:rPr lang="hu-HU" sz="2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várh</a:t>
                      </a:r>
                      <a:r>
                        <a:rPr lang="hu-HU" sz="2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Megtakarításai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22 000 000 Ft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01041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b"/>
                      <a:r>
                        <a:rPr lang="hu-HU" sz="3200" b="1" i="1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Szükséges többletforrás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3200" b="1" i="1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48 000 000 Ft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4802661"/>
                  </a:ext>
                </a:extLst>
              </a:tr>
            </a:tbl>
          </a:graphicData>
        </a:graphic>
      </p:graphicFrame>
      <p:sp>
        <p:nvSpPr>
          <p:cNvPr id="4" name="Cím 1">
            <a:extLst>
              <a:ext uri="{FF2B5EF4-FFF2-40B4-BE49-F238E27FC236}">
                <a16:creationId xmlns:a16="http://schemas.microsoft.com/office/drawing/2014/main" id="{D6ECA000-5B08-87DE-BFDC-54198B610A27}"/>
              </a:ext>
            </a:extLst>
          </p:cNvPr>
          <p:cNvSpPr txBox="1">
            <a:spLocks/>
          </p:cNvSpPr>
          <p:nvPr/>
        </p:nvSpPr>
        <p:spPr>
          <a:xfrm>
            <a:off x="703463" y="2323150"/>
            <a:ext cx="8316420" cy="947192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6000" b="1" i="1" dirty="0">
                <a:solidFill>
                  <a:srgbClr val="008080"/>
                </a:solidFill>
              </a:rPr>
              <a:t>Energiaválság</a:t>
            </a:r>
          </a:p>
        </p:txBody>
      </p:sp>
    </p:spTree>
    <p:extLst>
      <p:ext uri="{BB962C8B-B14F-4D97-AF65-F5344CB8AC3E}">
        <p14:creationId xmlns:p14="http://schemas.microsoft.com/office/powerpoint/2010/main" val="16677502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D9167837-7B0C-409C-9E2F-45C22FD344F5}"/>
              </a:ext>
            </a:extLst>
          </p:cNvPr>
          <p:cNvSpPr txBox="1"/>
          <p:nvPr/>
        </p:nvSpPr>
        <p:spPr>
          <a:xfrm>
            <a:off x="583040" y="5774665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i="1" dirty="0">
                <a:solidFill>
                  <a:srgbClr val="003399"/>
                </a:solidFill>
              </a:rPr>
              <a:t>Köszönöm, hogy Önökért dolgozhatok!</a:t>
            </a:r>
            <a:endParaRPr lang="hu-HU" sz="4000" dirty="0">
              <a:solidFill>
                <a:srgbClr val="003399"/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F03D92DC-E152-4E2F-8B7D-D58ACB3AEF79}"/>
              </a:ext>
            </a:extLst>
          </p:cNvPr>
          <p:cNvSpPr txBox="1"/>
          <p:nvPr/>
        </p:nvSpPr>
        <p:spPr>
          <a:xfrm>
            <a:off x="871164" y="4755641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i="1" dirty="0">
                <a:solidFill>
                  <a:srgbClr val="C00000"/>
                </a:solidFill>
              </a:rPr>
              <a:t>Köszönöm megtisztelő figyelmüket !</a:t>
            </a:r>
            <a:endParaRPr lang="hu-HU" sz="4000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37FAEF3E-50AB-FE88-2590-3D881DF65F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34" y="188640"/>
            <a:ext cx="7456748" cy="4195712"/>
          </a:xfrm>
          <a:prstGeom prst="rect">
            <a:avLst/>
          </a:prstGeom>
        </p:spPr>
      </p:pic>
    </p:spTree>
  </p:cSld>
  <p:clrMapOvr>
    <a:masterClrMapping/>
  </p:clrMapOvr>
  <p:transition spd="slow" advTm="32379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050"/>
          <p:cNvSpPr>
            <a:spLocks noGrp="1" noChangeArrowheads="1"/>
          </p:cNvSpPr>
          <p:nvPr>
            <p:ph type="title"/>
          </p:nvPr>
        </p:nvSpPr>
        <p:spPr>
          <a:xfrm>
            <a:off x="827583" y="247487"/>
            <a:ext cx="4320481" cy="13832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u-HU" b="1" i="1" dirty="0">
                <a:solidFill>
                  <a:srgbClr val="0070C0"/>
                </a:solidFill>
                <a:latin typeface="+mn-lt"/>
              </a:rPr>
              <a:t>Önkormányzati költségvetés 2022</a:t>
            </a:r>
          </a:p>
        </p:txBody>
      </p:sp>
      <p:sp>
        <p:nvSpPr>
          <p:cNvPr id="5125" name="Rectangle 2051"/>
          <p:cNvSpPr>
            <a:spLocks noGrp="1" noChangeArrowheads="1"/>
          </p:cNvSpPr>
          <p:nvPr>
            <p:ph idx="1"/>
          </p:nvPr>
        </p:nvSpPr>
        <p:spPr>
          <a:xfrm>
            <a:off x="611560" y="1630725"/>
            <a:ext cx="6768752" cy="3882335"/>
          </a:xfrm>
        </p:spPr>
        <p:txBody>
          <a:bodyPr>
            <a:normAutofit fontScale="25000" lnSpcReduction="2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endParaRPr lang="hu-HU" altLang="hu-HU" sz="2400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hu-HU" altLang="hu-HU" sz="9600" b="1" i="1" dirty="0"/>
              <a:t>2022 évi elfogadott költségvetés:</a:t>
            </a:r>
          </a:p>
          <a:p>
            <a:pPr marL="1752600" lvl="3" indent="-381000">
              <a:lnSpc>
                <a:spcPct val="90000"/>
              </a:lnSpc>
              <a:buNone/>
            </a:pPr>
            <a:r>
              <a:rPr lang="hu-HU" altLang="hu-HU" sz="9600" b="1" i="1" dirty="0"/>
              <a:t>  / </a:t>
            </a:r>
            <a:r>
              <a:rPr lang="hu-HU" sz="9600" b="1" i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766.657.167</a:t>
            </a:r>
            <a:r>
              <a:rPr lang="hu-HU" altLang="hu-HU" sz="9600" b="1" i="1" dirty="0"/>
              <a:t> Ft bevétel</a:t>
            </a:r>
          </a:p>
          <a:p>
            <a:pPr marL="533400" indent="-533400">
              <a:lnSpc>
                <a:spcPct val="90000"/>
              </a:lnSpc>
              <a:buNone/>
            </a:pPr>
            <a:r>
              <a:rPr lang="hu-HU" altLang="hu-HU" sz="9600" b="1" i="1" dirty="0"/>
              <a:t>			  / </a:t>
            </a:r>
            <a:r>
              <a:rPr lang="hu-HU" sz="9600" b="1" i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766.657.167</a:t>
            </a:r>
            <a:r>
              <a:rPr lang="hu-HU" altLang="hu-HU" sz="9600" b="1" i="1" dirty="0"/>
              <a:t> Ft kiadás 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hu-HU" altLang="hu-HU" sz="9600" b="1" i="1" dirty="0"/>
              <a:t>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altLang="hu-HU" sz="11200" b="1" dirty="0"/>
              <a:t>2022 évi októberi módosított költségvetés:</a:t>
            </a:r>
          </a:p>
          <a:p>
            <a:pPr marL="1752600" lvl="3" indent="-381000">
              <a:lnSpc>
                <a:spcPct val="90000"/>
              </a:lnSpc>
              <a:buNone/>
            </a:pPr>
            <a:r>
              <a:rPr lang="hu-HU" altLang="hu-HU" sz="11200" b="1" dirty="0"/>
              <a:t>             / </a:t>
            </a:r>
            <a:r>
              <a:rPr lang="hu-HU" sz="11200" b="1" i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824.600.209</a:t>
            </a:r>
            <a:r>
              <a:rPr lang="hu-HU" altLang="hu-HU" sz="11200" b="1" dirty="0"/>
              <a:t> Ft bevétel</a:t>
            </a:r>
          </a:p>
          <a:p>
            <a:pPr marL="533400" indent="-533400">
              <a:lnSpc>
                <a:spcPct val="90000"/>
              </a:lnSpc>
              <a:buNone/>
            </a:pPr>
            <a:r>
              <a:rPr lang="hu-HU" altLang="hu-HU" sz="11200" b="1" dirty="0"/>
              <a:t>			        / </a:t>
            </a:r>
            <a:r>
              <a:rPr lang="hu-HU" sz="11200" b="1" i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824.600.209</a:t>
            </a:r>
            <a:r>
              <a:rPr lang="hu-HU" altLang="hu-HU" sz="11200" b="1" dirty="0"/>
              <a:t> </a:t>
            </a:r>
            <a:r>
              <a:rPr lang="hu-HU" altLang="hu-HU" sz="11200" b="1" i="1" dirty="0"/>
              <a:t>Ft kiadás</a:t>
            </a:r>
          </a:p>
          <a:p>
            <a:pPr marL="533400" indent="-533400">
              <a:lnSpc>
                <a:spcPct val="90000"/>
              </a:lnSpc>
              <a:buNone/>
            </a:pPr>
            <a:r>
              <a:rPr lang="hu-HU" altLang="hu-HU" sz="9600" b="1" dirty="0"/>
              <a:t>(gépjármű adó, Iparűzési adó) </a:t>
            </a:r>
          </a:p>
        </p:txBody>
      </p:sp>
      <p:pic>
        <p:nvPicPr>
          <p:cNvPr id="5127" name="Picture 2053" descr="BS00561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14" y="908720"/>
            <a:ext cx="313986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2E9FF562-C0FE-46AB-A93F-267FD8BD4511}"/>
              </a:ext>
            </a:extLst>
          </p:cNvPr>
          <p:cNvSpPr txBox="1"/>
          <p:nvPr/>
        </p:nvSpPr>
        <p:spPr>
          <a:xfrm>
            <a:off x="827582" y="5513060"/>
            <a:ext cx="8316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hu-HU" sz="4000" b="1" dirty="0">
                <a:solidFill>
                  <a:srgbClr val="FF0000"/>
                </a:solidFill>
              </a:rPr>
              <a:t>Átléptük a 800 millió forintot.</a:t>
            </a:r>
            <a:endParaRPr lang="hu-H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20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050"/>
          <p:cNvSpPr>
            <a:spLocks noGrp="1" noChangeArrowheads="1"/>
          </p:cNvSpPr>
          <p:nvPr>
            <p:ph type="title"/>
          </p:nvPr>
        </p:nvSpPr>
        <p:spPr>
          <a:xfrm>
            <a:off x="899592" y="0"/>
            <a:ext cx="6463952" cy="95410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b="1" i="1" dirty="0">
                <a:solidFill>
                  <a:srgbClr val="C00000"/>
                </a:solidFill>
                <a:latin typeface="+mn-lt"/>
              </a:rPr>
              <a:t>Képviselő testületi munka</a:t>
            </a:r>
          </a:p>
        </p:txBody>
      </p:sp>
      <p:sp>
        <p:nvSpPr>
          <p:cNvPr id="5125" name="Rectangle 2051"/>
          <p:cNvSpPr>
            <a:spLocks noGrp="1" noChangeArrowheads="1"/>
          </p:cNvSpPr>
          <p:nvPr>
            <p:ph idx="1"/>
          </p:nvPr>
        </p:nvSpPr>
        <p:spPr>
          <a:xfrm>
            <a:off x="611560" y="1171672"/>
            <a:ext cx="6874300" cy="562831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3600" b="1" i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Tárgyalt napirendek száma: 84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3600" b="1" i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Határozatok száma: 95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3600" b="1" i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Rendelet alkotás: 15</a:t>
            </a:r>
            <a:endParaRPr lang="hu-HU" sz="1800" b="1" i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hu-HU" sz="2000" b="1" dirty="0">
                <a:solidFill>
                  <a:srgbClr val="0033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hu-HU" altLang="hu-HU" sz="2000" b="1" i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altLang="hu-HU" sz="28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Testületi ülések száma: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altLang="hu-HU" sz="28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altLang="hu-HU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altLang="hu-HU" b="1" i="1" cap="none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zokásos: 20</a:t>
            </a:r>
            <a:endParaRPr lang="hu-HU" altLang="hu-HU" b="1" i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hu-HU" altLang="hu-HU" sz="24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rendes: </a:t>
            </a:r>
            <a:r>
              <a:rPr lang="hu-HU" altLang="hu-H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hu-HU" altLang="hu-HU" sz="24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rgbClr val="0033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ülés</a:t>
            </a:r>
            <a:endParaRPr lang="hu-HU" sz="2400" b="1" i="1" dirty="0">
              <a:solidFill>
                <a:srgbClr val="00339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hu-HU" altLang="hu-HU" sz="24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rendkívüli: </a:t>
            </a:r>
            <a:r>
              <a:rPr lang="hu-HU" altLang="hu-H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hu-HU" altLang="hu-HU" sz="24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rgbClr val="0033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ülés</a:t>
            </a:r>
            <a:endParaRPr lang="hu-HU" altLang="hu-HU" sz="2400" b="1" i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hu-HU" altLang="hu-HU" sz="24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Zárt ülés: 1 </a:t>
            </a:r>
            <a:r>
              <a:rPr lang="hu-HU" sz="2400" b="1" dirty="0">
                <a:solidFill>
                  <a:srgbClr val="0033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ülés</a:t>
            </a:r>
            <a:endParaRPr lang="hu-HU" altLang="hu-HU" sz="2400" b="1" i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hu-HU" altLang="hu-HU" sz="32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971600" y="661846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C00000"/>
                </a:solidFill>
                <a:latin typeface="+mn-lt"/>
              </a:rPr>
              <a:t>Átlagos részvételi arány: 74 %    (szept. 29. / okt. 6.)</a:t>
            </a:r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3757D154-1055-48C8-A969-4ED37E4FE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814020"/>
              </p:ext>
            </p:extLst>
          </p:nvPr>
        </p:nvGraphicFramePr>
        <p:xfrm>
          <a:off x="5004048" y="4442966"/>
          <a:ext cx="4137996" cy="23692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3958104796"/>
                    </a:ext>
                  </a:extLst>
                </a:gridCol>
                <a:gridCol w="825628">
                  <a:extLst>
                    <a:ext uri="{9D8B030D-6E8A-4147-A177-3AD203B41FA5}">
                      <a16:colId xmlns:a16="http://schemas.microsoft.com/office/drawing/2014/main" val="2480475832"/>
                    </a:ext>
                  </a:extLst>
                </a:gridCol>
              </a:tblGrid>
              <a:tr h="398873"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b="1" i="1" baseline="0" dirty="0"/>
                        <a:t>Sík Gyula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000" b="1" i="1" baseline="0" dirty="0"/>
                        <a:t>60 %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48724554"/>
                  </a:ext>
                </a:extLst>
              </a:tr>
              <a:tr h="398873"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b="1" i="1" baseline="0" dirty="0"/>
                        <a:t>Börzsei Péter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000" b="1" i="1" baseline="0" dirty="0"/>
                        <a:t>86 %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84736290"/>
                  </a:ext>
                </a:extLst>
              </a:tr>
              <a:tr h="374862"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b="1" i="1" baseline="0" dirty="0"/>
                        <a:t>Benkőné Krankovits Melinda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000" b="1" i="1" baseline="0" dirty="0"/>
                        <a:t>53 %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23806021"/>
                  </a:ext>
                </a:extLst>
              </a:tr>
              <a:tr h="398873">
                <a:tc>
                  <a:txBody>
                    <a:bodyPr/>
                    <a:lstStyle/>
                    <a:p>
                      <a:pPr marL="0" marR="0" lvl="0" indent="0" algn="l" defTabSz="4572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i="1" baseline="0" dirty="0"/>
                        <a:t>Fehérvári Károly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000" b="1" i="1" baseline="0" dirty="0"/>
                        <a:t>73 %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43624259"/>
                  </a:ext>
                </a:extLst>
              </a:tr>
              <a:tr h="398873"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b="1" i="1" baseline="0" dirty="0"/>
                        <a:t>Kormos László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000" b="1" i="1" baseline="0" dirty="0"/>
                        <a:t>86 %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42503401"/>
                  </a:ext>
                </a:extLst>
              </a:tr>
              <a:tr h="398873"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b="1" i="1" baseline="0" dirty="0"/>
                        <a:t>Tuba Kálmán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000" b="1" i="1" baseline="0" dirty="0"/>
                        <a:t>86 %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71595058"/>
                  </a:ext>
                </a:extLst>
              </a:tr>
            </a:tbl>
          </a:graphicData>
        </a:graphic>
      </p:graphicFrame>
      <p:sp>
        <p:nvSpPr>
          <p:cNvPr id="4" name="Szövegdoboz 3">
            <a:extLst>
              <a:ext uri="{FF2B5EF4-FFF2-40B4-BE49-F238E27FC236}">
                <a16:creationId xmlns:a16="http://schemas.microsoft.com/office/drawing/2014/main" id="{1C302CC8-8BBC-C2A0-72B3-5AED36C9D6DC}"/>
              </a:ext>
            </a:extLst>
          </p:cNvPr>
          <p:cNvSpPr txBox="1"/>
          <p:nvPr/>
        </p:nvSpPr>
        <p:spPr>
          <a:xfrm>
            <a:off x="7485860" y="159484"/>
            <a:ext cx="1416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/>
              <a:t>10.hó 31-ig</a:t>
            </a:r>
          </a:p>
        </p:txBody>
      </p:sp>
    </p:spTree>
    <p:extLst>
      <p:ext uri="{BB962C8B-B14F-4D97-AF65-F5344CB8AC3E}">
        <p14:creationId xmlns:p14="http://schemas.microsoft.com/office/powerpoint/2010/main" val="1651223919"/>
      </p:ext>
    </p:extLst>
  </p:cSld>
  <p:clrMapOvr>
    <a:masterClrMapping/>
  </p:clrMapOvr>
  <p:transition spd="slow" advTm="20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88640"/>
            <a:ext cx="7200478" cy="74037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hu-HU" sz="4400" b="1" i="1" dirty="0">
                <a:solidFill>
                  <a:srgbClr val="003399"/>
                </a:solidFill>
                <a:latin typeface="+mn-lt"/>
              </a:rPr>
              <a:t>Egészségügyi ellátás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323528" y="1412776"/>
            <a:ext cx="727624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u-HU" sz="3600" dirty="0">
                <a:solidFill>
                  <a:srgbClr val="003399"/>
                </a:solidFill>
              </a:rPr>
              <a:t>háziorvosi szolgálat</a:t>
            </a:r>
          </a:p>
          <a:p>
            <a:pPr lvl="2"/>
            <a:r>
              <a:rPr lang="hu-HU" sz="2800" dirty="0">
                <a:solidFill>
                  <a:srgbClr val="003399"/>
                </a:solidFill>
              </a:rPr>
              <a:t>	dr. Keresztes Hajnalka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u-HU" sz="3600" dirty="0">
                <a:solidFill>
                  <a:srgbClr val="003399"/>
                </a:solidFill>
              </a:rPr>
              <a:t>házi gyermekorvosi szolgálat</a:t>
            </a:r>
          </a:p>
          <a:p>
            <a:pPr lvl="2"/>
            <a:r>
              <a:rPr lang="hu-HU" sz="2800" dirty="0">
                <a:solidFill>
                  <a:srgbClr val="003399"/>
                </a:solidFill>
              </a:rPr>
              <a:t>	dr. Mentes Szilvia  </a:t>
            </a:r>
            <a:r>
              <a:rPr lang="en-US" sz="2800" dirty="0">
                <a:solidFill>
                  <a:srgbClr val="003399"/>
                </a:solidFill>
              </a:rPr>
              <a:t> </a:t>
            </a:r>
            <a:endParaRPr lang="hu-HU" sz="2800" dirty="0">
              <a:solidFill>
                <a:srgbClr val="003399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u-HU" sz="3600" dirty="0">
                <a:solidFill>
                  <a:srgbClr val="003399"/>
                </a:solidFill>
              </a:rPr>
              <a:t>fogorvosi szolgálat</a:t>
            </a:r>
          </a:p>
          <a:p>
            <a:pPr lvl="2"/>
            <a:r>
              <a:rPr lang="hu-HU" sz="2800" dirty="0">
                <a:solidFill>
                  <a:srgbClr val="003399"/>
                </a:solidFill>
              </a:rPr>
              <a:t>	dr. Konczos György </a:t>
            </a:r>
            <a:r>
              <a:rPr lang="hu-HU" sz="2400" dirty="0">
                <a:solidFill>
                  <a:srgbClr val="003399"/>
                </a:solidFill>
              </a:rPr>
              <a:t> 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u-HU" sz="3600" dirty="0">
                <a:solidFill>
                  <a:srgbClr val="003399"/>
                </a:solidFill>
              </a:rPr>
              <a:t>védőnői szolgálat </a:t>
            </a:r>
          </a:p>
          <a:p>
            <a:pPr lvl="2"/>
            <a:r>
              <a:rPr lang="hu-HU" sz="2800" dirty="0">
                <a:solidFill>
                  <a:srgbClr val="003399"/>
                </a:solidFill>
              </a:rPr>
              <a:t>	Molnár Katalin</a:t>
            </a:r>
          </a:p>
          <a:p>
            <a:pPr lvl="1"/>
            <a:r>
              <a:rPr lang="hu-HU" sz="2000" dirty="0"/>
              <a:t>		</a:t>
            </a:r>
          </a:p>
          <a:p>
            <a:r>
              <a:rPr lang="hu-HU" sz="2000" dirty="0"/>
              <a:t> </a:t>
            </a:r>
          </a:p>
          <a:p>
            <a:endParaRPr lang="hu-HU" sz="2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4303991"/>
            <a:ext cx="4067944" cy="254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17752"/>
      </p:ext>
    </p:extLst>
  </p:cSld>
  <p:clrMapOvr>
    <a:masterClrMapping/>
  </p:clrMapOvr>
  <p:transition spd="slow" advTm="82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16632"/>
            <a:ext cx="6336382" cy="81237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b="1" i="1" dirty="0">
                <a:solidFill>
                  <a:srgbClr val="C00000"/>
                </a:solidFill>
                <a:latin typeface="+mn-lt"/>
              </a:rPr>
              <a:t>Szociális feladat ellátás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539552" y="836712"/>
            <a:ext cx="84604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i="1" dirty="0">
                <a:solidFill>
                  <a:srgbClr val="003399"/>
                </a:solidFill>
              </a:rPr>
              <a:t>Kötelezően ellátandó szociális </a:t>
            </a:r>
          </a:p>
          <a:p>
            <a:pPr>
              <a:spcAft>
                <a:spcPts val="1200"/>
              </a:spcAft>
            </a:pPr>
            <a:r>
              <a:rPr lang="hu-HU" sz="3200" b="1" i="1" dirty="0">
                <a:solidFill>
                  <a:srgbClr val="003399"/>
                </a:solidFill>
              </a:rPr>
              <a:t>feladatok a településünkön:</a:t>
            </a:r>
          </a:p>
          <a:p>
            <a:pPr lvl="1">
              <a:spcAft>
                <a:spcPts val="1200"/>
              </a:spcAft>
            </a:pPr>
            <a:r>
              <a:rPr lang="hu-HU" sz="2400" b="1" dirty="0">
                <a:solidFill>
                  <a:srgbClr val="003399"/>
                </a:solidFill>
              </a:rPr>
              <a:t>A gyermekjóléti szolgáltatás, a szociális étkeztetés, a házi segítségnyújtás és a családsegítési feladatok ellátását a Kónyi Szociális és Gyermekjóléti Feladatokat Ellátó Társulásban oldjuk meg. (Nagyné Giczi Klaudia)</a:t>
            </a:r>
          </a:p>
          <a:p>
            <a:pPr marL="0" lvl="1"/>
            <a:r>
              <a:rPr lang="hu-HU" sz="2400" b="1" dirty="0">
                <a:solidFill>
                  <a:srgbClr val="FF0000"/>
                </a:solidFill>
              </a:rPr>
              <a:t>A </a:t>
            </a:r>
            <a:r>
              <a:rPr lang="hu-HU" sz="2200" b="1" dirty="0">
                <a:solidFill>
                  <a:srgbClr val="FF0000"/>
                </a:solidFill>
              </a:rPr>
              <a:t>vöröskereszt helyi szervezete, feladatellátóval együttműködve megteremtették a rászoruló családok, valamint az idősek és egyedülálló emberek erkölcsi és anyagi támogatásának lehetőségét (hetente élelmiszer osztás)</a:t>
            </a:r>
          </a:p>
        </p:txBody>
      </p:sp>
      <p:pic>
        <p:nvPicPr>
          <p:cNvPr id="5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" r="4591"/>
          <a:stretch/>
        </p:blipFill>
        <p:spPr bwMode="auto">
          <a:xfrm>
            <a:off x="6551712" y="27219"/>
            <a:ext cx="2592288" cy="185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2F77BE0-7384-A94A-1DEA-5CD300A889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6" t="10219" r="24254" b="7821"/>
          <a:stretch/>
        </p:blipFill>
        <p:spPr>
          <a:xfrm>
            <a:off x="4583996" y="4725144"/>
            <a:ext cx="3354964" cy="210563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3D60E38-83B1-36AC-6FA2-6511A33D49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0" r="22368"/>
          <a:stretch/>
        </p:blipFill>
        <p:spPr>
          <a:xfrm rot="5400000">
            <a:off x="1260001" y="5048233"/>
            <a:ext cx="1872210" cy="172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78105"/>
      </p:ext>
    </p:extLst>
  </p:cSld>
  <p:clrMapOvr>
    <a:masterClrMapping/>
  </p:clrMapOvr>
  <p:transition spd="slow" advTm="82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144015"/>
            <a:ext cx="5976664" cy="81237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4800" b="1" i="1" dirty="0">
                <a:solidFill>
                  <a:srgbClr val="C00000"/>
                </a:solidFill>
                <a:latin typeface="+mn-lt"/>
              </a:rPr>
              <a:t>Szociális támogatások</a:t>
            </a:r>
          </a:p>
        </p:txBody>
      </p:sp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996417FD-6A22-20B8-AC88-606713FDB1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543759"/>
              </p:ext>
            </p:extLst>
          </p:nvPr>
        </p:nvGraphicFramePr>
        <p:xfrm>
          <a:off x="827584" y="1037641"/>
          <a:ext cx="7920880" cy="3860963"/>
        </p:xfrm>
        <a:graphic>
          <a:graphicData uri="http://schemas.openxmlformats.org/drawingml/2006/table">
            <a:tbl>
              <a:tblPr firstRow="1" firstCol="1" bandRow="1"/>
              <a:tblGrid>
                <a:gridCol w="6185508">
                  <a:extLst>
                    <a:ext uri="{9D8B030D-6E8A-4147-A177-3AD203B41FA5}">
                      <a16:colId xmlns:a16="http://schemas.microsoft.com/office/drawing/2014/main" val="59837862"/>
                    </a:ext>
                  </a:extLst>
                </a:gridCol>
                <a:gridCol w="1735372">
                  <a:extLst>
                    <a:ext uri="{9D8B030D-6E8A-4147-A177-3AD203B41FA5}">
                      <a16:colId xmlns:a16="http://schemas.microsoft.com/office/drawing/2014/main" val="940165421"/>
                    </a:ext>
                  </a:extLst>
                </a:gridCol>
              </a:tblGrid>
              <a:tr h="5418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Jogcím</a:t>
                      </a:r>
                      <a:endParaRPr lang="hu-HU" sz="24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Összeg</a:t>
                      </a:r>
                      <a:endParaRPr lang="hu-HU" sz="24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697262"/>
                  </a:ext>
                </a:extLst>
              </a:tr>
              <a:tr h="474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Beiskolázási </a:t>
                      </a:r>
                      <a:r>
                        <a:rPr lang="hu-HU" sz="28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támogatás összesen (37/22)</a:t>
                      </a:r>
                      <a:endParaRPr lang="hu-HU" sz="2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222.000 Ft</a:t>
                      </a:r>
                      <a:endParaRPr lang="hu-HU" sz="28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926822"/>
                  </a:ext>
                </a:extLst>
              </a:tr>
              <a:tr h="474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Lakásfenntartási támogatás összesen</a:t>
                      </a:r>
                      <a:endParaRPr lang="hu-HU" sz="2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hu-HU" sz="2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822064"/>
                  </a:ext>
                </a:extLst>
              </a:tr>
              <a:tr h="474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Rendkívüli települési támogatás összesen</a:t>
                      </a:r>
                      <a:endParaRPr lang="hu-HU" sz="2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175.000 Ft</a:t>
                      </a:r>
                      <a:endParaRPr lang="hu-HU" sz="2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276456"/>
                  </a:ext>
                </a:extLst>
              </a:tr>
              <a:tr h="474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Születési támogatás összesen</a:t>
                      </a:r>
                      <a:endParaRPr lang="hu-HU" sz="28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50.000 Ft</a:t>
                      </a:r>
                      <a:endParaRPr lang="hu-HU" sz="28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554340"/>
                  </a:ext>
                </a:extLst>
              </a:tr>
              <a:tr h="474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Temetési támogatás összesen</a:t>
                      </a:r>
                      <a:endParaRPr lang="hu-HU" sz="28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60.000 Ft</a:t>
                      </a:r>
                      <a:endParaRPr lang="hu-HU" sz="2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154425"/>
                  </a:ext>
                </a:extLst>
              </a:tr>
              <a:tr h="474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Köztemetés összesen</a:t>
                      </a:r>
                      <a:endParaRPr lang="hu-HU" sz="28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hu-HU" sz="2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188471"/>
                  </a:ext>
                </a:extLst>
              </a:tr>
              <a:tr h="474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Ellátottak pénzbeli juttatásai összesen</a:t>
                      </a:r>
                      <a:endParaRPr lang="hu-HU" sz="28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507.000 Ft</a:t>
                      </a:r>
                      <a:endParaRPr lang="hu-HU" sz="2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742829"/>
                  </a:ext>
                </a:extLst>
              </a:tr>
            </a:tbl>
          </a:graphicData>
        </a:graphic>
      </p:graphicFrame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4AD0289D-1F64-E97F-0A0D-4B0E89E4C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608574"/>
              </p:ext>
            </p:extLst>
          </p:nvPr>
        </p:nvGraphicFramePr>
        <p:xfrm>
          <a:off x="755576" y="5179049"/>
          <a:ext cx="8316416" cy="1340768"/>
        </p:xfrm>
        <a:graphic>
          <a:graphicData uri="http://schemas.openxmlformats.org/drawingml/2006/table">
            <a:tbl>
              <a:tblPr firstRow="1" firstCol="1" bandRow="1"/>
              <a:tblGrid>
                <a:gridCol w="5394432">
                  <a:extLst>
                    <a:ext uri="{9D8B030D-6E8A-4147-A177-3AD203B41FA5}">
                      <a16:colId xmlns:a16="http://schemas.microsoft.com/office/drawing/2014/main" val="3867875711"/>
                    </a:ext>
                  </a:extLst>
                </a:gridCol>
                <a:gridCol w="2921984">
                  <a:extLst>
                    <a:ext uri="{9D8B030D-6E8A-4147-A177-3AD203B41FA5}">
                      <a16:colId xmlns:a16="http://schemas.microsoft.com/office/drawing/2014/main" val="4048107827"/>
                    </a:ext>
                  </a:extLst>
                </a:gridCol>
              </a:tblGrid>
              <a:tr h="13407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Gyermek étkeztetés támogatása</a:t>
                      </a:r>
                      <a:endParaRPr lang="hu-HU" sz="2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18.928.980 Ft</a:t>
                      </a:r>
                    </a:p>
                    <a:p>
                      <a:pPr marL="0" marR="0" lvl="0" indent="8255" algn="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15.928.920 Ft + 3.000.060 Ft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129268"/>
                  </a:ext>
                </a:extLst>
              </a:tr>
            </a:tbl>
          </a:graphicData>
        </a:graphic>
      </p:graphicFrame>
      <p:sp>
        <p:nvSpPr>
          <p:cNvPr id="4" name="Szövegdoboz 3">
            <a:extLst>
              <a:ext uri="{FF2B5EF4-FFF2-40B4-BE49-F238E27FC236}">
                <a16:creationId xmlns:a16="http://schemas.microsoft.com/office/drawing/2014/main" id="{9DE0F85C-93AF-B684-F327-37935E3727BA}"/>
              </a:ext>
            </a:extLst>
          </p:cNvPr>
          <p:cNvSpPr txBox="1"/>
          <p:nvPr/>
        </p:nvSpPr>
        <p:spPr>
          <a:xfrm>
            <a:off x="7452763" y="369630"/>
            <a:ext cx="1416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/>
              <a:t>10.hó 31-ig</a:t>
            </a:r>
          </a:p>
        </p:txBody>
      </p:sp>
    </p:spTree>
    <p:extLst>
      <p:ext uri="{BB962C8B-B14F-4D97-AF65-F5344CB8AC3E}">
        <p14:creationId xmlns:p14="http://schemas.microsoft.com/office/powerpoint/2010/main" val="1556878112"/>
      </p:ext>
    </p:extLst>
  </p:cSld>
  <p:clrMapOvr>
    <a:masterClrMapping/>
  </p:clrMapOvr>
  <p:transition spd="slow" advTm="82"/>
</p:sld>
</file>

<file path=ppt/theme/theme1.xml><?xml version="1.0" encoding="utf-8"?>
<a:theme xmlns:a="http://schemas.openxmlformats.org/drawingml/2006/main" name="Körülvágás">
  <a:themeElements>
    <a:clrScheme name="Kék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Körülvágás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örülvágás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B929533E32B3FA48B9E4288E45E9751E" ma:contentTypeVersion="0" ma:contentTypeDescription="Új dokumentum létrehozása." ma:contentTypeScope="" ma:versionID="2600503788ad16db613490f8661386d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272c3706e31d85aa278778a1025862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A7EFFA7-6ACC-4E73-96DE-52FC1C3A9865}"/>
</file>

<file path=customXml/itemProps2.xml><?xml version="1.0" encoding="utf-8"?>
<ds:datastoreItem xmlns:ds="http://schemas.openxmlformats.org/officeDocument/2006/customXml" ds:itemID="{1899C30F-9C7C-42A7-BDAB-D38281C26486}"/>
</file>

<file path=customXml/itemProps3.xml><?xml version="1.0" encoding="utf-8"?>
<ds:datastoreItem xmlns:ds="http://schemas.openxmlformats.org/officeDocument/2006/customXml" ds:itemID="{5790887C-659E-4C37-9820-436AB7A9392E}"/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TM10001105[[fn=Körülvágás]]</Template>
  <TotalTime>12887</TotalTime>
  <Words>1603</Words>
  <Application>Microsoft Office PowerPoint</Application>
  <PresentationFormat>Írásvetítő</PresentationFormat>
  <Paragraphs>440</Paragraphs>
  <Slides>42</Slides>
  <Notes>10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42</vt:i4>
      </vt:variant>
    </vt:vector>
  </HeadingPairs>
  <TitlesOfParts>
    <vt:vector size="51" baseType="lpstr">
      <vt:lpstr>Arial</vt:lpstr>
      <vt:lpstr>Arial Black</vt:lpstr>
      <vt:lpstr>Calibri</vt:lpstr>
      <vt:lpstr>Franklin Gothic Book</vt:lpstr>
      <vt:lpstr>Garamond</vt:lpstr>
      <vt:lpstr>Times New Roman</vt:lpstr>
      <vt:lpstr>Wingdings</vt:lpstr>
      <vt:lpstr>Körülvágás</vt:lpstr>
      <vt:lpstr>Document</vt:lpstr>
      <vt:lpstr>Közmeghallgatás              Öttevény          2022. NOVember 10.         18.30 óra</vt:lpstr>
      <vt:lpstr>  Öttevény 2022-ben</vt:lpstr>
      <vt:lpstr>2022 év – új lehetőségek</vt:lpstr>
      <vt:lpstr>Zárszámadási    rendelet </vt:lpstr>
      <vt:lpstr>Önkormányzati költségvetés 2022</vt:lpstr>
      <vt:lpstr>Képviselő testületi munka</vt:lpstr>
      <vt:lpstr>Egészségügyi ellátás</vt:lpstr>
      <vt:lpstr>Szociális feladat ellátás</vt:lpstr>
      <vt:lpstr>Szociális támogatások</vt:lpstr>
      <vt:lpstr>Egyesületek </vt:lpstr>
      <vt:lpstr>Egyesületek </vt:lpstr>
      <vt:lpstr>Civil szervezetek </vt:lpstr>
      <vt:lpstr>Civil szervezetek </vt:lpstr>
      <vt:lpstr>Civil szervezetek </vt:lpstr>
      <vt:lpstr> Alapítványok</vt:lpstr>
      <vt:lpstr> Egyházak</vt:lpstr>
      <vt:lpstr>Kommunikáció</vt:lpstr>
      <vt:lpstr>ÜNNEPEINK</vt:lpstr>
      <vt:lpstr>Programok</vt:lpstr>
      <vt:lpstr>Programok</vt:lpstr>
      <vt:lpstr>Falukép</vt:lpstr>
      <vt:lpstr>Falukép</vt:lpstr>
      <vt:lpstr>Közösségi együttélés </vt:lpstr>
      <vt:lpstr>Önkormányzat 2022 évi adóbevételei</vt:lpstr>
      <vt:lpstr>Önkormányzat 2022 évi gazdálkodása</vt:lpstr>
      <vt:lpstr>Kunsziget és térsége szennyvíztisztító telep korszerűsítése és bővítése: 4.953.506.034,- Ft</vt:lpstr>
      <vt:lpstr>Öttevény-Abda Kerékpárút</vt:lpstr>
      <vt:lpstr>Fő utcai járdafelújítás</vt:lpstr>
      <vt:lpstr>Multifunkciós kommunálisgép beszerzés</vt:lpstr>
      <vt:lpstr>Óvoda-Bölcsőde fejlesztés óvoda multifunkciós előtér, új udvari bejárati kapu:</vt:lpstr>
      <vt:lpstr>Óvoda-Bölcsőde fejlesztés óvodai tornaterem felújítás és környezetrendezés:</vt:lpstr>
      <vt:lpstr>Óvoda-Bölcsőde fejlesztés konyhai étkező fejlesztése, új főbejárat és fejlesztőszoba kialakítása a főépületen:</vt:lpstr>
      <vt:lpstr>Óvoda-Bölcsőde fejlesztés parkoló építése kivitelezése, csapadékvíz elvezetéssel környezetrendezés:</vt:lpstr>
      <vt:lpstr>Óvoda-Bölcsőde fejlesztés gyalogátkelőhely a közművekkel:</vt:lpstr>
      <vt:lpstr>2022 év beruházásai</vt:lpstr>
      <vt:lpstr>Reményeink: beadott, elbírálásra váró pályázatok</vt:lpstr>
      <vt:lpstr>Termelői piac</vt:lpstr>
      <vt:lpstr>Település központ fejlesztés Öttevény községben</vt:lpstr>
      <vt:lpstr>szabadtéri Jókai sportpark</vt:lpstr>
      <vt:lpstr>Lehetőségeink–megnyert pályázatok</vt:lpstr>
      <vt:lpstr>Pályázatok: 1.034.420.917,- FT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Király Péter</dc:creator>
  <cp:lastModifiedBy>User</cp:lastModifiedBy>
  <cp:revision>843</cp:revision>
  <cp:lastPrinted>1601-01-01T00:00:00Z</cp:lastPrinted>
  <dcterms:created xsi:type="dcterms:W3CDTF">1601-01-01T00:00:00Z</dcterms:created>
  <dcterms:modified xsi:type="dcterms:W3CDTF">2022-11-10T14:32:52Z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0x010100B929533E32B3FA48B9E4288E45E9751E</vt:lpwstr>
  </property>
</Properties>
</file>